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sldIdLst>
    <p:sldId id="256"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304" r:id="rId26"/>
    <p:sldId id="305" r:id="rId27"/>
    <p:sldId id="306" r:id="rId28"/>
    <p:sldId id="303" r:id="rId29"/>
  </p:sldIdLst>
  <p:sldSz cx="12192000" cy="6858000"/>
  <p:notesSz cx="6858000" cy="9144000"/>
  <p:defaultTextStyle>
    <a:defPPr lvl="0">
      <a:defRPr lang="en-US"/>
    </a:defPPr>
    <a:lvl1pPr marL="0" lvl="0" algn="l" defTabSz="457200" rtl="0" eaLnBrk="1" latinLnBrk="0" hangingPunct="1">
      <a:defRPr sz="1800" kern="1200">
        <a:solidFill>
          <a:schemeClr val="tx1"/>
        </a:solidFill>
        <a:latin typeface="+mn-lt"/>
        <a:ea typeface="+mn-ea"/>
        <a:cs typeface="+mn-cs"/>
      </a:defRPr>
    </a:lvl1pPr>
    <a:lvl2pPr marL="457200" lvl="1" algn="l" defTabSz="457200" rtl="0" eaLnBrk="1" latinLnBrk="0" hangingPunct="1">
      <a:defRPr sz="1800" kern="1200">
        <a:solidFill>
          <a:schemeClr val="tx1"/>
        </a:solidFill>
        <a:latin typeface="+mn-lt"/>
        <a:ea typeface="+mn-ea"/>
        <a:cs typeface="+mn-cs"/>
      </a:defRPr>
    </a:lvl2pPr>
    <a:lvl3pPr marL="914400" lvl="2" algn="l" defTabSz="457200" rtl="0" eaLnBrk="1" latinLnBrk="0" hangingPunct="1">
      <a:defRPr sz="1800" kern="1200">
        <a:solidFill>
          <a:schemeClr val="tx1"/>
        </a:solidFill>
        <a:latin typeface="+mn-lt"/>
        <a:ea typeface="+mn-ea"/>
        <a:cs typeface="+mn-cs"/>
      </a:defRPr>
    </a:lvl3pPr>
    <a:lvl4pPr marL="1371600" lvl="3" algn="l" defTabSz="457200" rtl="0" eaLnBrk="1" latinLnBrk="0" hangingPunct="1">
      <a:defRPr sz="1800" kern="1200">
        <a:solidFill>
          <a:schemeClr val="tx1"/>
        </a:solidFill>
        <a:latin typeface="+mn-lt"/>
        <a:ea typeface="+mn-ea"/>
        <a:cs typeface="+mn-cs"/>
      </a:defRPr>
    </a:lvl4pPr>
    <a:lvl5pPr marL="1828800" lvl="4" algn="l" defTabSz="457200" rtl="0" eaLnBrk="1" latinLnBrk="0" hangingPunct="1">
      <a:defRPr sz="1800" kern="1200">
        <a:solidFill>
          <a:schemeClr val="tx1"/>
        </a:solidFill>
        <a:latin typeface="+mn-lt"/>
        <a:ea typeface="+mn-ea"/>
        <a:cs typeface="+mn-cs"/>
      </a:defRPr>
    </a:lvl5pPr>
    <a:lvl6pPr marL="2286000" lvl="5" algn="l" defTabSz="457200" rtl="0" eaLnBrk="1" latinLnBrk="0" hangingPunct="1">
      <a:defRPr sz="1800" kern="1200">
        <a:solidFill>
          <a:schemeClr val="tx1"/>
        </a:solidFill>
        <a:latin typeface="+mn-lt"/>
        <a:ea typeface="+mn-ea"/>
        <a:cs typeface="+mn-cs"/>
      </a:defRPr>
    </a:lvl6pPr>
    <a:lvl7pPr marL="2743200" lvl="6" algn="l" defTabSz="457200" rtl="0" eaLnBrk="1" latinLnBrk="0" hangingPunct="1">
      <a:defRPr sz="1800" kern="1200">
        <a:solidFill>
          <a:schemeClr val="tx1"/>
        </a:solidFill>
        <a:latin typeface="+mn-lt"/>
        <a:ea typeface="+mn-ea"/>
        <a:cs typeface="+mn-cs"/>
      </a:defRPr>
    </a:lvl7pPr>
    <a:lvl8pPr marL="3200400" lvl="7" algn="l" defTabSz="457200" rtl="0" eaLnBrk="1" latinLnBrk="0" hangingPunct="1">
      <a:defRPr sz="1800" kern="1200">
        <a:solidFill>
          <a:schemeClr val="tx1"/>
        </a:solidFill>
        <a:latin typeface="+mn-lt"/>
        <a:ea typeface="+mn-ea"/>
        <a:cs typeface="+mn-cs"/>
      </a:defRPr>
    </a:lvl8pPr>
    <a:lvl9pPr marL="3657600" lvl="8"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44"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36763A-29BF-475A-9417-B360E925D26F}" type="datetimeFigureOut">
              <a:rPr lang="en-CA" smtClean="0"/>
              <a:t>2023-01-06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5F145E-CA4F-4E4B-AEAD-6877EE4AB57D}" type="slidenum">
              <a:rPr lang="en-CA" smtClean="0"/>
              <a:t>‹#›</a:t>
            </a:fld>
            <a:endParaRPr lang="en-CA"/>
          </a:p>
        </p:txBody>
      </p:sp>
    </p:spTree>
    <p:extLst>
      <p:ext uri="{BB962C8B-B14F-4D97-AF65-F5344CB8AC3E}">
        <p14:creationId xmlns:p14="http://schemas.microsoft.com/office/powerpoint/2010/main" val="2148290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85F145E-CA4F-4E4B-AEAD-6877EE4AB57D}" type="slidenum">
              <a:rPr lang="en-CA" smtClean="0"/>
              <a:t>1</a:t>
            </a:fld>
            <a:endParaRPr lang="en-CA"/>
          </a:p>
        </p:txBody>
      </p:sp>
    </p:spTree>
    <p:extLst>
      <p:ext uri="{BB962C8B-B14F-4D97-AF65-F5344CB8AC3E}">
        <p14:creationId xmlns:p14="http://schemas.microsoft.com/office/powerpoint/2010/main" val="850259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85F145E-CA4F-4E4B-AEAD-6877EE4AB57D}" type="slidenum">
              <a:rPr lang="en-CA" smtClean="0"/>
              <a:t>12</a:t>
            </a:fld>
            <a:endParaRPr lang="en-CA"/>
          </a:p>
        </p:txBody>
      </p:sp>
    </p:spTree>
    <p:extLst>
      <p:ext uri="{BB962C8B-B14F-4D97-AF65-F5344CB8AC3E}">
        <p14:creationId xmlns:p14="http://schemas.microsoft.com/office/powerpoint/2010/main" val="3282025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85F145E-CA4F-4E4B-AEAD-6877EE4AB57D}" type="slidenum">
              <a:rPr lang="en-CA" smtClean="0"/>
              <a:t>13</a:t>
            </a:fld>
            <a:endParaRPr lang="en-CA"/>
          </a:p>
        </p:txBody>
      </p:sp>
    </p:spTree>
    <p:extLst>
      <p:ext uri="{BB962C8B-B14F-4D97-AF65-F5344CB8AC3E}">
        <p14:creationId xmlns:p14="http://schemas.microsoft.com/office/powerpoint/2010/main" val="4008842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85F145E-CA4F-4E4B-AEAD-6877EE4AB57D}" type="slidenum">
              <a:rPr lang="en-CA" smtClean="0"/>
              <a:t>14</a:t>
            </a:fld>
            <a:endParaRPr lang="en-CA"/>
          </a:p>
        </p:txBody>
      </p:sp>
    </p:spTree>
    <p:extLst>
      <p:ext uri="{BB962C8B-B14F-4D97-AF65-F5344CB8AC3E}">
        <p14:creationId xmlns:p14="http://schemas.microsoft.com/office/powerpoint/2010/main" val="3513946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85F145E-CA4F-4E4B-AEAD-6877EE4AB57D}" type="slidenum">
              <a:rPr lang="en-CA" smtClean="0"/>
              <a:t>15</a:t>
            </a:fld>
            <a:endParaRPr lang="en-CA"/>
          </a:p>
        </p:txBody>
      </p:sp>
    </p:spTree>
    <p:extLst>
      <p:ext uri="{BB962C8B-B14F-4D97-AF65-F5344CB8AC3E}">
        <p14:creationId xmlns:p14="http://schemas.microsoft.com/office/powerpoint/2010/main" val="1148207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85F145E-CA4F-4E4B-AEAD-6877EE4AB57D}" type="slidenum">
              <a:rPr lang="en-CA" smtClean="0"/>
              <a:t>16</a:t>
            </a:fld>
            <a:endParaRPr lang="en-CA"/>
          </a:p>
        </p:txBody>
      </p:sp>
    </p:spTree>
    <p:extLst>
      <p:ext uri="{BB962C8B-B14F-4D97-AF65-F5344CB8AC3E}">
        <p14:creationId xmlns:p14="http://schemas.microsoft.com/office/powerpoint/2010/main" val="2258470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85F145E-CA4F-4E4B-AEAD-6877EE4AB57D}" type="slidenum">
              <a:rPr lang="en-CA" smtClean="0"/>
              <a:t>17</a:t>
            </a:fld>
            <a:endParaRPr lang="en-CA"/>
          </a:p>
        </p:txBody>
      </p:sp>
    </p:spTree>
    <p:extLst>
      <p:ext uri="{BB962C8B-B14F-4D97-AF65-F5344CB8AC3E}">
        <p14:creationId xmlns:p14="http://schemas.microsoft.com/office/powerpoint/2010/main" val="1390959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85F145E-CA4F-4E4B-AEAD-6877EE4AB57D}" type="slidenum">
              <a:rPr lang="en-CA" smtClean="0"/>
              <a:t>18</a:t>
            </a:fld>
            <a:endParaRPr lang="en-CA"/>
          </a:p>
        </p:txBody>
      </p:sp>
    </p:spTree>
    <p:extLst>
      <p:ext uri="{BB962C8B-B14F-4D97-AF65-F5344CB8AC3E}">
        <p14:creationId xmlns:p14="http://schemas.microsoft.com/office/powerpoint/2010/main" val="268633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85F145E-CA4F-4E4B-AEAD-6877EE4AB57D}" type="slidenum">
              <a:rPr lang="en-CA" smtClean="0"/>
              <a:t>19</a:t>
            </a:fld>
            <a:endParaRPr lang="en-CA"/>
          </a:p>
        </p:txBody>
      </p:sp>
    </p:spTree>
    <p:extLst>
      <p:ext uri="{BB962C8B-B14F-4D97-AF65-F5344CB8AC3E}">
        <p14:creationId xmlns:p14="http://schemas.microsoft.com/office/powerpoint/2010/main" val="2471839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85F145E-CA4F-4E4B-AEAD-6877EE4AB57D}" type="slidenum">
              <a:rPr lang="en-CA" smtClean="0"/>
              <a:t>20</a:t>
            </a:fld>
            <a:endParaRPr lang="en-CA"/>
          </a:p>
        </p:txBody>
      </p:sp>
    </p:spTree>
    <p:extLst>
      <p:ext uri="{BB962C8B-B14F-4D97-AF65-F5344CB8AC3E}">
        <p14:creationId xmlns:p14="http://schemas.microsoft.com/office/powerpoint/2010/main" val="3969787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85F145E-CA4F-4E4B-AEAD-6877EE4AB57D}" type="slidenum">
              <a:rPr lang="en-CA" smtClean="0"/>
              <a:t>21</a:t>
            </a:fld>
            <a:endParaRPr lang="en-CA"/>
          </a:p>
        </p:txBody>
      </p:sp>
    </p:spTree>
    <p:extLst>
      <p:ext uri="{BB962C8B-B14F-4D97-AF65-F5344CB8AC3E}">
        <p14:creationId xmlns:p14="http://schemas.microsoft.com/office/powerpoint/2010/main" val="3191872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There are challenges with fruit wines, however they can be overcome with some focus.</a:t>
            </a:r>
          </a:p>
          <a:p>
            <a:endParaRPr lang="en-CA" alt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fld id="{A2CBD534-68C4-48E2-8956-5F13638A10FF}" type="slidenum">
              <a:rPr lang="en-US" altLang="en-US" smtClean="0">
                <a:latin typeface="Calibri" panose="020F0502020204030204" pitchFamily="34" charset="0"/>
              </a:rPr>
              <a:pPr/>
              <a:t>2</a:t>
            </a:fld>
            <a:endParaRPr lang="en-US" altLang="en-US">
              <a:latin typeface="Calibri" panose="020F0502020204030204" pitchFamily="34" charset="0"/>
            </a:endParaRPr>
          </a:p>
        </p:txBody>
      </p:sp>
    </p:spTree>
    <p:extLst>
      <p:ext uri="{BB962C8B-B14F-4D97-AF65-F5344CB8AC3E}">
        <p14:creationId xmlns:p14="http://schemas.microsoft.com/office/powerpoint/2010/main" val="5301886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85F145E-CA4F-4E4B-AEAD-6877EE4AB57D}" type="slidenum">
              <a:rPr lang="en-CA" smtClean="0"/>
              <a:t>22</a:t>
            </a:fld>
            <a:endParaRPr lang="en-CA"/>
          </a:p>
        </p:txBody>
      </p:sp>
    </p:spTree>
    <p:extLst>
      <p:ext uri="{BB962C8B-B14F-4D97-AF65-F5344CB8AC3E}">
        <p14:creationId xmlns:p14="http://schemas.microsoft.com/office/powerpoint/2010/main" val="1496991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85F145E-CA4F-4E4B-AEAD-6877EE4AB57D}" type="slidenum">
              <a:rPr lang="en-CA" smtClean="0"/>
              <a:t>23</a:t>
            </a:fld>
            <a:endParaRPr lang="en-CA"/>
          </a:p>
        </p:txBody>
      </p:sp>
    </p:spTree>
    <p:extLst>
      <p:ext uri="{BB962C8B-B14F-4D97-AF65-F5344CB8AC3E}">
        <p14:creationId xmlns:p14="http://schemas.microsoft.com/office/powerpoint/2010/main" val="2919299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85F145E-CA4F-4E4B-AEAD-6877EE4AB57D}" type="slidenum">
              <a:rPr lang="en-CA" smtClean="0"/>
              <a:t>24</a:t>
            </a:fld>
            <a:endParaRPr lang="en-CA"/>
          </a:p>
        </p:txBody>
      </p:sp>
    </p:spTree>
    <p:extLst>
      <p:ext uri="{BB962C8B-B14F-4D97-AF65-F5344CB8AC3E}">
        <p14:creationId xmlns:p14="http://schemas.microsoft.com/office/powerpoint/2010/main" val="3657584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85F145E-CA4F-4E4B-AEAD-6877EE4AB57D}" type="slidenum">
              <a:rPr lang="en-CA" smtClean="0"/>
              <a:t>25</a:t>
            </a:fld>
            <a:endParaRPr lang="en-CA"/>
          </a:p>
        </p:txBody>
      </p:sp>
    </p:spTree>
    <p:extLst>
      <p:ext uri="{BB962C8B-B14F-4D97-AF65-F5344CB8AC3E}">
        <p14:creationId xmlns:p14="http://schemas.microsoft.com/office/powerpoint/2010/main" val="27825803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 have judges wines at formal wine competitions in 7 countries and 3 continents</a:t>
            </a:r>
            <a:r>
              <a:rPr lang="en-CA" baseline="0" dirty="0"/>
              <a:t> and wine judges are all the same, they are all looking for the same thing and if your goal is to achieve awards that can be used for promotional and marketing purposes (and to boost your egos) you will want to have the following in mind in the winemaking process.</a:t>
            </a:r>
            <a:endParaRPr lang="en-CA" dirty="0"/>
          </a:p>
        </p:txBody>
      </p:sp>
      <p:sp>
        <p:nvSpPr>
          <p:cNvPr id="4" name="Slide Number Placeholder 3"/>
          <p:cNvSpPr>
            <a:spLocks noGrp="1"/>
          </p:cNvSpPr>
          <p:nvPr>
            <p:ph type="sldNum" sz="quarter" idx="10"/>
          </p:nvPr>
        </p:nvSpPr>
        <p:spPr/>
        <p:txBody>
          <a:bodyPr/>
          <a:lstStyle/>
          <a:p>
            <a:fld id="{E85F145E-CA4F-4E4B-AEAD-6877EE4AB57D}" type="slidenum">
              <a:rPr lang="en-CA" smtClean="0"/>
              <a:t>26</a:t>
            </a:fld>
            <a:endParaRPr lang="en-CA"/>
          </a:p>
        </p:txBody>
      </p:sp>
    </p:spTree>
    <p:extLst>
      <p:ext uri="{BB962C8B-B14F-4D97-AF65-F5344CB8AC3E}">
        <p14:creationId xmlns:p14="http://schemas.microsoft.com/office/powerpoint/2010/main" val="1542131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85F145E-CA4F-4E4B-AEAD-6877EE4AB57D}" type="slidenum">
              <a:rPr lang="en-CA" smtClean="0"/>
              <a:t>27</a:t>
            </a:fld>
            <a:endParaRPr lang="en-CA"/>
          </a:p>
        </p:txBody>
      </p:sp>
    </p:spTree>
    <p:extLst>
      <p:ext uri="{BB962C8B-B14F-4D97-AF65-F5344CB8AC3E}">
        <p14:creationId xmlns:p14="http://schemas.microsoft.com/office/powerpoint/2010/main" val="3316690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85F145E-CA4F-4E4B-AEAD-6877EE4AB57D}" type="slidenum">
              <a:rPr lang="en-CA" smtClean="0"/>
              <a:t>28</a:t>
            </a:fld>
            <a:endParaRPr lang="en-CA"/>
          </a:p>
        </p:txBody>
      </p:sp>
    </p:spTree>
    <p:extLst>
      <p:ext uri="{BB962C8B-B14F-4D97-AF65-F5344CB8AC3E}">
        <p14:creationId xmlns:p14="http://schemas.microsoft.com/office/powerpoint/2010/main" val="1994056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Making a drinkable wine is not very complicated. There is a lot of good information out them that tell you how. Making a world-class, multiple award wining wine takes a lot more than following a recipe. It involved being able to identify</a:t>
            </a:r>
            <a:r>
              <a:rPr lang="en-CA" baseline="0" dirty="0"/>
              <a:t> and correct  issues and </a:t>
            </a:r>
            <a:r>
              <a:rPr lang="en-CA" dirty="0"/>
              <a:t>a lot of problem solving, early, before they are bigger problems. There is often a lot of intuition and</a:t>
            </a:r>
            <a:r>
              <a:rPr lang="en-CA" baseline="0" dirty="0"/>
              <a:t> gut feeling that can come into play. Experience helps and understanding your fruit, how it reacts to turning itself into wine and all outside influences that can prevent it from becoming the best it can be. You are like a parent raising a child. If you love your child (wine), you have a vision of what you would like your child to become and achieve his or her potential. Your job is to give that fruit the best possible chance to achieve the best it can be and be ready to encourage, protect, correct, sometimes punish, inspire, and direct to achieve all it can be, which is to be world-class fruit wine that can be enjoyed by the widest consumer base as possible. </a:t>
            </a:r>
            <a:endParaRPr lang="en-CA" dirty="0"/>
          </a:p>
        </p:txBody>
      </p:sp>
      <p:sp>
        <p:nvSpPr>
          <p:cNvPr id="4" name="Slide Number Placeholder 3"/>
          <p:cNvSpPr>
            <a:spLocks noGrp="1"/>
          </p:cNvSpPr>
          <p:nvPr>
            <p:ph type="sldNum" sz="quarter" idx="10"/>
          </p:nvPr>
        </p:nvSpPr>
        <p:spPr/>
        <p:txBody>
          <a:bodyPr/>
          <a:lstStyle/>
          <a:p>
            <a:fld id="{E85F145E-CA4F-4E4B-AEAD-6877EE4AB57D}" type="slidenum">
              <a:rPr lang="en-CA" smtClean="0"/>
              <a:t>3</a:t>
            </a:fld>
            <a:endParaRPr lang="en-CA"/>
          </a:p>
        </p:txBody>
      </p:sp>
    </p:spTree>
    <p:extLst>
      <p:ext uri="{BB962C8B-B14F-4D97-AF65-F5344CB8AC3E}">
        <p14:creationId xmlns:p14="http://schemas.microsoft.com/office/powerpoint/2010/main" val="2744548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85F145E-CA4F-4E4B-AEAD-6877EE4AB57D}" type="slidenum">
              <a:rPr lang="en-CA" smtClean="0"/>
              <a:t>4</a:t>
            </a:fld>
            <a:endParaRPr lang="en-CA"/>
          </a:p>
        </p:txBody>
      </p:sp>
    </p:spTree>
    <p:extLst>
      <p:ext uri="{BB962C8B-B14F-4D97-AF65-F5344CB8AC3E}">
        <p14:creationId xmlns:p14="http://schemas.microsoft.com/office/powerpoint/2010/main" val="3132939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85F145E-CA4F-4E4B-AEAD-6877EE4AB57D}" type="slidenum">
              <a:rPr lang="en-CA" smtClean="0"/>
              <a:t>5</a:t>
            </a:fld>
            <a:endParaRPr lang="en-CA"/>
          </a:p>
        </p:txBody>
      </p:sp>
    </p:spTree>
    <p:extLst>
      <p:ext uri="{BB962C8B-B14F-4D97-AF65-F5344CB8AC3E}">
        <p14:creationId xmlns:p14="http://schemas.microsoft.com/office/powerpoint/2010/main" val="2264854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85F145E-CA4F-4E4B-AEAD-6877EE4AB57D}" type="slidenum">
              <a:rPr lang="en-CA" smtClean="0"/>
              <a:t>6</a:t>
            </a:fld>
            <a:endParaRPr lang="en-CA"/>
          </a:p>
        </p:txBody>
      </p:sp>
    </p:spTree>
    <p:extLst>
      <p:ext uri="{BB962C8B-B14F-4D97-AF65-F5344CB8AC3E}">
        <p14:creationId xmlns:p14="http://schemas.microsoft.com/office/powerpoint/2010/main" val="3987553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85F145E-CA4F-4E4B-AEAD-6877EE4AB57D}" type="slidenum">
              <a:rPr lang="en-CA" smtClean="0"/>
              <a:t>8</a:t>
            </a:fld>
            <a:endParaRPr lang="en-CA"/>
          </a:p>
        </p:txBody>
      </p:sp>
    </p:spTree>
    <p:extLst>
      <p:ext uri="{BB962C8B-B14F-4D97-AF65-F5344CB8AC3E}">
        <p14:creationId xmlns:p14="http://schemas.microsoft.com/office/powerpoint/2010/main" val="1169498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85F145E-CA4F-4E4B-AEAD-6877EE4AB57D}" type="slidenum">
              <a:rPr lang="en-CA" smtClean="0"/>
              <a:t>9</a:t>
            </a:fld>
            <a:endParaRPr lang="en-CA"/>
          </a:p>
        </p:txBody>
      </p:sp>
    </p:spTree>
    <p:extLst>
      <p:ext uri="{BB962C8B-B14F-4D97-AF65-F5344CB8AC3E}">
        <p14:creationId xmlns:p14="http://schemas.microsoft.com/office/powerpoint/2010/main" val="1707397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85F145E-CA4F-4E4B-AEAD-6877EE4AB57D}" type="slidenum">
              <a:rPr lang="en-CA" smtClean="0"/>
              <a:t>11</a:t>
            </a:fld>
            <a:endParaRPr lang="en-CA"/>
          </a:p>
        </p:txBody>
      </p:sp>
    </p:spTree>
    <p:extLst>
      <p:ext uri="{BB962C8B-B14F-4D97-AF65-F5344CB8AC3E}">
        <p14:creationId xmlns:p14="http://schemas.microsoft.com/office/powerpoint/2010/main" val="5520086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E36636D-D922-432D-A958-524484B5923D}" type="datetimeFigureOut">
              <a:rPr lang="en-US" smtClean="0"/>
              <a:pPr/>
              <a:t>1/6/2023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F28FB93-0A08-4E7D-8E63-9EFA29F1E093}"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837006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147168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7534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7426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4166344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7401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8225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9507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2813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359024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5286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smtClean="0"/>
              <a:pPr/>
              <a:t>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799327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pPr/>
              <a:t>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5729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smtClean="0"/>
              <a:pPr/>
              <a:t>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29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56977433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737846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352456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E36636D-D922-432D-A958-524484B5923D}" type="datetimeFigureOut">
              <a:rPr lang="en-US" smtClean="0"/>
              <a:pPr/>
              <a:t>1/6/2023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4129670862"/>
      </p:ext>
    </p:extLst>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 id="2147484296" r:id="rId12"/>
    <p:sldLayoutId id="2147484297" r:id="rId13"/>
    <p:sldLayoutId id="2147484298" r:id="rId14"/>
    <p:sldLayoutId id="2147484299" r:id="rId15"/>
    <p:sldLayoutId id="2147484300" r:id="rId16"/>
    <p:sldLayoutId id="214748430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6" y="2004924"/>
            <a:ext cx="6815669" cy="1515533"/>
          </a:xfrm>
        </p:spPr>
        <p:txBody>
          <a:bodyPr/>
          <a:lstStyle/>
          <a:p>
            <a:r>
              <a:rPr lang="en-CA" sz="6600" b="1"/>
              <a:t>Fruit </a:t>
            </a:r>
            <a:r>
              <a:rPr lang="en-CA" sz="6600" b="1" dirty="0"/>
              <a:t>Winemaking</a:t>
            </a:r>
          </a:p>
        </p:txBody>
      </p:sp>
      <p:sp>
        <p:nvSpPr>
          <p:cNvPr id="3" name="Subtitle 2"/>
          <p:cNvSpPr>
            <a:spLocks noGrp="1"/>
          </p:cNvSpPr>
          <p:nvPr>
            <p:ph type="subTitle" idx="1"/>
          </p:nvPr>
        </p:nvSpPr>
        <p:spPr>
          <a:xfrm>
            <a:off x="2692396" y="3863617"/>
            <a:ext cx="6815669" cy="1320802"/>
          </a:xfrm>
        </p:spPr>
        <p:txBody>
          <a:bodyPr>
            <a:normAutofit/>
          </a:bodyPr>
          <a:lstStyle/>
          <a:p>
            <a:r>
              <a:rPr lang="en-CA" sz="3200" b="1" dirty="0"/>
              <a:t>Overcoming Fruit </a:t>
            </a:r>
            <a:r>
              <a:rPr lang="en-CA" sz="3200" b="1"/>
              <a:t>Wine </a:t>
            </a:r>
          </a:p>
          <a:p>
            <a:r>
              <a:rPr lang="en-CA" sz="3200" b="1"/>
              <a:t>Production Issues</a:t>
            </a:r>
            <a:endParaRPr lang="en-CA" sz="3200" b="1" dirty="0"/>
          </a:p>
        </p:txBody>
      </p:sp>
      <p:sp>
        <p:nvSpPr>
          <p:cNvPr id="4" name="TextBox 3"/>
          <p:cNvSpPr txBox="1"/>
          <p:nvPr/>
        </p:nvSpPr>
        <p:spPr>
          <a:xfrm>
            <a:off x="2967296" y="5944742"/>
            <a:ext cx="6265867" cy="461665"/>
          </a:xfrm>
          <a:prstGeom prst="rect">
            <a:avLst/>
          </a:prstGeom>
          <a:noFill/>
        </p:spPr>
        <p:txBody>
          <a:bodyPr wrap="square" rtlCol="0">
            <a:spAutoFit/>
          </a:bodyPr>
          <a:lstStyle/>
          <a:p>
            <a:r>
              <a:rPr lang="en-CA" sz="2400" b="1" dirty="0"/>
              <a:t>By: Dominic Rivard – </a:t>
            </a:r>
            <a:r>
              <a:rPr lang="en-CA" sz="2400" b="1" dirty="0" err="1"/>
              <a:t>WinePlanet</a:t>
            </a:r>
            <a:r>
              <a:rPr lang="en-CA" sz="2400" b="1" dirty="0"/>
              <a:t> Consulting</a:t>
            </a:r>
          </a:p>
        </p:txBody>
      </p:sp>
    </p:spTree>
    <p:extLst>
      <p:ext uri="{BB962C8B-B14F-4D97-AF65-F5344CB8AC3E}">
        <p14:creationId xmlns:p14="http://schemas.microsoft.com/office/powerpoint/2010/main" val="3196824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ctr"/>
            <a:r>
              <a:rPr lang="en-CA" sz="6000" b="1" dirty="0"/>
              <a:t>Oxalic &amp; </a:t>
            </a:r>
            <a:r>
              <a:rPr lang="en-CA" sz="6000" b="1" dirty="0" err="1"/>
              <a:t>Ellagic</a:t>
            </a:r>
            <a:r>
              <a:rPr lang="en-CA" sz="6000" b="1" dirty="0"/>
              <a:t> Acid Deposits</a:t>
            </a:r>
          </a:p>
        </p:txBody>
      </p:sp>
      <p:sp>
        <p:nvSpPr>
          <p:cNvPr id="3" name="Content Placeholder 2"/>
          <p:cNvSpPr>
            <a:spLocks noGrp="1"/>
          </p:cNvSpPr>
          <p:nvPr>
            <p:ph idx="1"/>
          </p:nvPr>
        </p:nvSpPr>
        <p:spPr/>
        <p:txBody>
          <a:bodyPr>
            <a:normAutofit fontScale="92500" lnSpcReduction="20000"/>
          </a:bodyPr>
          <a:lstStyle/>
          <a:p>
            <a:pPr marL="0" indent="0">
              <a:buNone/>
            </a:pPr>
            <a:r>
              <a:rPr lang="en-CA" b="1" dirty="0"/>
              <a:t>Common fruit wine instabilities (especially in berry fruit):</a:t>
            </a:r>
          </a:p>
          <a:p>
            <a:pPr marL="0" indent="0">
              <a:buNone/>
            </a:pPr>
            <a:endParaRPr lang="en-CA" sz="900" dirty="0"/>
          </a:p>
          <a:p>
            <a:pPr marL="0" indent="0">
              <a:buNone/>
            </a:pPr>
            <a:r>
              <a:rPr lang="en-CA" b="1" dirty="0"/>
              <a:t>Oxalic Acid Deposits </a:t>
            </a:r>
            <a:r>
              <a:rPr lang="en-CA" dirty="0"/>
              <a:t>– Crystalline filaments common in raspberry/blackberry wine, rhubarb wines. Some soils are more prone to producing fruits with this issue than others. Add 0.33g/L citric acid to help prevent. Don’t bottle too quickly.</a:t>
            </a:r>
          </a:p>
          <a:p>
            <a:pPr marL="0" indent="0">
              <a:buNone/>
            </a:pPr>
            <a:endParaRPr lang="en-CA" sz="1000" dirty="0"/>
          </a:p>
          <a:p>
            <a:pPr marL="0" indent="0">
              <a:buNone/>
            </a:pPr>
            <a:r>
              <a:rPr lang="en-CA" b="1" dirty="0" err="1"/>
              <a:t>Ellagic</a:t>
            </a:r>
            <a:r>
              <a:rPr lang="en-CA" b="1" dirty="0"/>
              <a:t> Acid Deposit – </a:t>
            </a:r>
            <a:r>
              <a:rPr lang="en-CA" dirty="0"/>
              <a:t>Often for oak ageing/wood treatment. Fruit wines from strawberries and loganberry can show </a:t>
            </a:r>
            <a:r>
              <a:rPr lang="en-CA" dirty="0" err="1"/>
              <a:t>ellagic</a:t>
            </a:r>
            <a:r>
              <a:rPr lang="en-CA" dirty="0"/>
              <a:t> acid instability even without wood treatment. These fruits have a naturally high content of </a:t>
            </a:r>
            <a:r>
              <a:rPr lang="en-CA" dirty="0" err="1"/>
              <a:t>ellagitannins</a:t>
            </a:r>
            <a:r>
              <a:rPr lang="en-CA" dirty="0"/>
              <a:t>, which will hydrolyse in the finished fruit wine giving an </a:t>
            </a:r>
            <a:r>
              <a:rPr lang="en-CA" dirty="0" err="1"/>
              <a:t>ellagic</a:t>
            </a:r>
            <a:r>
              <a:rPr lang="en-CA" dirty="0"/>
              <a:t> acid deposit. Don’t bottle too quickly! Wait at least 4 weeks after final filtration before bottling.</a:t>
            </a:r>
          </a:p>
        </p:txBody>
      </p:sp>
    </p:spTree>
    <p:extLst>
      <p:ext uri="{BB962C8B-B14F-4D97-AF65-F5344CB8AC3E}">
        <p14:creationId xmlns:p14="http://schemas.microsoft.com/office/powerpoint/2010/main" val="3430310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085026" y="3108374"/>
            <a:ext cx="2739728" cy="2038251"/>
          </a:xfrm>
          <a:prstGeom prst="rect">
            <a:avLst/>
          </a:prstGeom>
          <a:ln w="57150" cmpd="thickThin">
            <a:solidFill>
              <a:schemeClr val="tx1">
                <a:lumMod val="50000"/>
                <a:lumOff val="50000"/>
              </a:schemeClr>
            </a:solidFill>
            <a:miter lim="800000"/>
          </a:ln>
        </p:spPr>
      </p:pic>
      <p:sp>
        <p:nvSpPr>
          <p:cNvPr id="2" name="Title 1"/>
          <p:cNvSpPr>
            <a:spLocks noGrp="1"/>
          </p:cNvSpPr>
          <p:nvPr>
            <p:ph type="title"/>
          </p:nvPr>
        </p:nvSpPr>
        <p:spPr>
          <a:xfrm>
            <a:off x="1295402" y="982132"/>
            <a:ext cx="9601196" cy="1303867"/>
          </a:xfrm>
        </p:spPr>
        <p:txBody>
          <a:bodyPr>
            <a:normAutofit/>
          </a:bodyPr>
          <a:lstStyle/>
          <a:p>
            <a:pPr lvl="0"/>
            <a:r>
              <a:rPr lang="en-CA" b="1" dirty="0"/>
              <a:t>High VA in Cryo-Extracted Wines</a:t>
            </a:r>
          </a:p>
        </p:txBody>
      </p:sp>
      <p:sp>
        <p:nvSpPr>
          <p:cNvPr id="3" name="Content Placeholder 2"/>
          <p:cNvSpPr>
            <a:spLocks noGrp="1"/>
          </p:cNvSpPr>
          <p:nvPr>
            <p:ph idx="1"/>
          </p:nvPr>
        </p:nvSpPr>
        <p:spPr>
          <a:xfrm>
            <a:off x="1295402" y="2556931"/>
            <a:ext cx="6548436" cy="3543831"/>
          </a:xfrm>
        </p:spPr>
        <p:txBody>
          <a:bodyPr>
            <a:normAutofit fontScale="92500" lnSpcReduction="20000"/>
          </a:bodyPr>
          <a:lstStyle/>
          <a:p>
            <a:pPr>
              <a:lnSpc>
                <a:spcPct val="80000"/>
              </a:lnSpc>
            </a:pPr>
            <a:r>
              <a:rPr lang="en-CA" sz="2000" dirty="0"/>
              <a:t>The bane of ice wines and cryo-extracted fruit wines</a:t>
            </a:r>
          </a:p>
          <a:p>
            <a:pPr>
              <a:lnSpc>
                <a:spcPct val="80000"/>
              </a:lnSpc>
            </a:pPr>
            <a:r>
              <a:rPr lang="en-CA" sz="2000" dirty="0"/>
              <a:t>Very high sugar can be toxic to some yeasts</a:t>
            </a:r>
          </a:p>
          <a:p>
            <a:pPr>
              <a:lnSpc>
                <a:spcPct val="80000"/>
              </a:lnSpc>
            </a:pPr>
            <a:r>
              <a:rPr lang="en-CA" sz="2000" dirty="0"/>
              <a:t>Fermentation of very high brix juices often exceeds legal VA levels</a:t>
            </a:r>
          </a:p>
          <a:p>
            <a:pPr>
              <a:lnSpc>
                <a:spcPct val="80000"/>
              </a:lnSpc>
            </a:pPr>
            <a:endParaRPr lang="en-CA" sz="2000" dirty="0"/>
          </a:p>
          <a:p>
            <a:pPr marL="0" indent="0">
              <a:lnSpc>
                <a:spcPct val="80000"/>
              </a:lnSpc>
              <a:buNone/>
            </a:pPr>
            <a:r>
              <a:rPr lang="en-CA" sz="2000" b="1" dirty="0"/>
              <a:t>Use:</a:t>
            </a:r>
          </a:p>
          <a:p>
            <a:pPr>
              <a:lnSpc>
                <a:spcPct val="80000"/>
              </a:lnSpc>
            </a:pPr>
            <a:r>
              <a:rPr lang="en-CA" sz="2000" dirty="0"/>
              <a:t>Yeast that work well in high brix environments (R2, EC1118, </a:t>
            </a:r>
            <a:r>
              <a:rPr lang="en-CA" sz="2000" dirty="0" err="1"/>
              <a:t>etc</a:t>
            </a:r>
            <a:r>
              <a:rPr lang="en-CA" sz="2000" dirty="0"/>
              <a:t>)</a:t>
            </a:r>
          </a:p>
          <a:p>
            <a:pPr>
              <a:lnSpc>
                <a:spcPct val="80000"/>
              </a:lnSpc>
            </a:pPr>
            <a:r>
              <a:rPr lang="en-CA" sz="2000" dirty="0"/>
              <a:t>Use yeast with low VA production potential</a:t>
            </a:r>
          </a:p>
          <a:p>
            <a:pPr>
              <a:lnSpc>
                <a:spcPct val="80000"/>
              </a:lnSpc>
            </a:pPr>
            <a:r>
              <a:rPr lang="en-CA" sz="2000" dirty="0"/>
              <a:t>Adequate level of rehydration aid such as Go-</a:t>
            </a:r>
            <a:r>
              <a:rPr lang="en-CA" sz="2000" dirty="0" err="1"/>
              <a:t>Ferm</a:t>
            </a:r>
            <a:r>
              <a:rPr lang="en-CA" sz="2000" dirty="0"/>
              <a:t> Protect</a:t>
            </a:r>
          </a:p>
          <a:p>
            <a:pPr>
              <a:lnSpc>
                <a:spcPct val="80000"/>
              </a:lnSpc>
            </a:pPr>
            <a:r>
              <a:rPr lang="en-CA" sz="2000" dirty="0"/>
              <a:t>Follow proper YAN level protocols, limit yeast stress as much as possible</a:t>
            </a:r>
          </a:p>
          <a:p>
            <a:pPr>
              <a:lnSpc>
                <a:spcPct val="80000"/>
              </a:lnSpc>
            </a:pPr>
            <a:endParaRPr lang="en-CA" sz="1700" dirty="0"/>
          </a:p>
        </p:txBody>
      </p:sp>
    </p:spTree>
    <p:extLst>
      <p:ext uri="{BB962C8B-B14F-4D97-AF65-F5344CB8AC3E}">
        <p14:creationId xmlns:p14="http://schemas.microsoft.com/office/powerpoint/2010/main" val="580712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07269" y="1609726"/>
            <a:ext cx="10058400" cy="4822825"/>
          </a:xfrm>
        </p:spPr>
        <p:txBody>
          <a:bodyPr>
            <a:normAutofit fontScale="85000" lnSpcReduction="20000"/>
          </a:bodyPr>
          <a:lstStyle/>
          <a:p>
            <a:pPr marL="0" indent="0">
              <a:buNone/>
            </a:pPr>
            <a:r>
              <a:rPr lang="en-CA" sz="2900" dirty="0"/>
              <a:t>Many fruit wines are prone to H2S issues due to many factors, including juices and wines with heavy solid levels. </a:t>
            </a:r>
          </a:p>
          <a:p>
            <a:pPr marL="0" indent="0">
              <a:buNone/>
            </a:pPr>
            <a:r>
              <a:rPr lang="en-CA" sz="2900" dirty="0"/>
              <a:t>Distinctive rotten egg/burnt-rubber aroma can develop quickly in some juices and wines such as strawberry, blueberry, </a:t>
            </a:r>
            <a:r>
              <a:rPr lang="en-CA" sz="2900" dirty="0" err="1"/>
              <a:t>haskap</a:t>
            </a:r>
            <a:r>
              <a:rPr lang="en-CA" sz="2900" dirty="0"/>
              <a:t> berry and elderberry. </a:t>
            </a:r>
          </a:p>
          <a:p>
            <a:pPr marL="0" indent="0">
              <a:lnSpc>
                <a:spcPct val="120000"/>
              </a:lnSpc>
              <a:buNone/>
            </a:pPr>
            <a:r>
              <a:rPr lang="en-CA" b="1" dirty="0"/>
              <a:t>Causes</a:t>
            </a:r>
            <a:r>
              <a:rPr lang="en-CA" dirty="0"/>
              <a:t>:</a:t>
            </a:r>
          </a:p>
          <a:p>
            <a:pPr>
              <a:lnSpc>
                <a:spcPct val="120000"/>
              </a:lnSpc>
              <a:spcBef>
                <a:spcPts val="0"/>
              </a:spcBef>
              <a:spcAft>
                <a:spcPts val="0"/>
              </a:spcAft>
            </a:pPr>
            <a:r>
              <a:rPr lang="en-CA" dirty="0"/>
              <a:t>Too much sulfites</a:t>
            </a:r>
          </a:p>
          <a:p>
            <a:pPr>
              <a:lnSpc>
                <a:spcPct val="120000"/>
              </a:lnSpc>
              <a:spcBef>
                <a:spcPts val="0"/>
              </a:spcBef>
              <a:spcAft>
                <a:spcPts val="0"/>
              </a:spcAft>
            </a:pPr>
            <a:r>
              <a:rPr lang="en-CA" dirty="0"/>
              <a:t>Lack of proper nutrients </a:t>
            </a:r>
          </a:p>
          <a:p>
            <a:pPr>
              <a:lnSpc>
                <a:spcPct val="120000"/>
              </a:lnSpc>
              <a:spcBef>
                <a:spcPts val="0"/>
              </a:spcBef>
              <a:spcAft>
                <a:spcPts val="0"/>
              </a:spcAft>
            </a:pPr>
            <a:r>
              <a:rPr lang="en-CA" dirty="0"/>
              <a:t>Bacterial contamination </a:t>
            </a:r>
          </a:p>
          <a:p>
            <a:pPr>
              <a:lnSpc>
                <a:spcPct val="120000"/>
              </a:lnSpc>
              <a:spcBef>
                <a:spcPts val="0"/>
              </a:spcBef>
              <a:spcAft>
                <a:spcPts val="0"/>
              </a:spcAft>
            </a:pPr>
            <a:r>
              <a:rPr lang="en-CA" dirty="0"/>
              <a:t>Leaving juice on sediment too long, not racking at proper time</a:t>
            </a:r>
          </a:p>
          <a:p>
            <a:pPr marL="0" indent="0">
              <a:lnSpc>
                <a:spcPct val="120000"/>
              </a:lnSpc>
              <a:buNone/>
            </a:pPr>
            <a:r>
              <a:rPr lang="en-CA" b="1" dirty="0"/>
              <a:t>Treatment: Do it before H2S turns worst to </a:t>
            </a:r>
            <a:r>
              <a:rPr lang="en-CA" b="1" dirty="0" err="1"/>
              <a:t>marcaptans</a:t>
            </a:r>
            <a:r>
              <a:rPr lang="en-CA" b="1" dirty="0"/>
              <a:t>!</a:t>
            </a:r>
          </a:p>
          <a:p>
            <a:pPr>
              <a:lnSpc>
                <a:spcPct val="120000"/>
              </a:lnSpc>
              <a:spcBef>
                <a:spcPts val="0"/>
              </a:spcBef>
              <a:spcAft>
                <a:spcPts val="0"/>
              </a:spcAft>
            </a:pPr>
            <a:r>
              <a:rPr lang="en-CA" dirty="0"/>
              <a:t>Splash racking</a:t>
            </a:r>
          </a:p>
          <a:p>
            <a:pPr>
              <a:lnSpc>
                <a:spcPct val="120000"/>
              </a:lnSpc>
              <a:spcBef>
                <a:spcPts val="0"/>
              </a:spcBef>
              <a:spcAft>
                <a:spcPts val="0"/>
              </a:spcAft>
            </a:pPr>
            <a:r>
              <a:rPr lang="en-CA" dirty="0"/>
              <a:t>Start the ferment ASAP</a:t>
            </a:r>
          </a:p>
          <a:p>
            <a:pPr>
              <a:lnSpc>
                <a:spcPct val="120000"/>
              </a:lnSpc>
              <a:spcBef>
                <a:spcPts val="0"/>
              </a:spcBef>
              <a:spcAft>
                <a:spcPts val="0"/>
              </a:spcAft>
            </a:pPr>
            <a:r>
              <a:rPr lang="en-CA" dirty="0"/>
              <a:t>Copper Sulphate (0.5ppm MAX!)</a:t>
            </a:r>
          </a:p>
          <a:p>
            <a:pPr marL="0" indent="0">
              <a:buNone/>
            </a:pPr>
            <a:endParaRPr lang="en-CA" dirty="0"/>
          </a:p>
          <a:p>
            <a:pPr marL="0" indent="0">
              <a:buNone/>
            </a:pPr>
            <a:endParaRPr lang="en-CA" dirty="0"/>
          </a:p>
        </p:txBody>
      </p:sp>
      <p:sp>
        <p:nvSpPr>
          <p:cNvPr id="2" name="Title 1"/>
          <p:cNvSpPr>
            <a:spLocks noGrp="1"/>
          </p:cNvSpPr>
          <p:nvPr>
            <p:ph type="title" idx="4294967295"/>
          </p:nvPr>
        </p:nvSpPr>
        <p:spPr>
          <a:xfrm>
            <a:off x="2028825" y="439738"/>
            <a:ext cx="8015288" cy="1303337"/>
          </a:xfrm>
        </p:spPr>
        <p:txBody>
          <a:bodyPr/>
          <a:lstStyle/>
          <a:p>
            <a:pPr lvl="0"/>
            <a:r>
              <a:rPr lang="en-CA" b="1" dirty="0"/>
              <a:t>H2S with Heavy Lees Wines</a:t>
            </a:r>
          </a:p>
        </p:txBody>
      </p:sp>
      <p:pic>
        <p:nvPicPr>
          <p:cNvPr id="4" name="Picture 3"/>
          <p:cNvPicPr>
            <a:picLocks noChangeAspect="1"/>
          </p:cNvPicPr>
          <p:nvPr/>
        </p:nvPicPr>
        <p:blipFill>
          <a:blip r:embed="rId3"/>
          <a:stretch>
            <a:fillRect/>
          </a:stretch>
        </p:blipFill>
        <p:spPr>
          <a:xfrm>
            <a:off x="7882053" y="3722649"/>
            <a:ext cx="2752725" cy="1905000"/>
          </a:xfrm>
          <a:prstGeom prst="rect">
            <a:avLst/>
          </a:prstGeom>
        </p:spPr>
      </p:pic>
    </p:spTree>
    <p:extLst>
      <p:ext uri="{BB962C8B-B14F-4D97-AF65-F5344CB8AC3E}">
        <p14:creationId xmlns:p14="http://schemas.microsoft.com/office/powerpoint/2010/main" val="1129646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CA" b="1" dirty="0"/>
              <a:t>High TA/Low pH wines</a:t>
            </a:r>
          </a:p>
        </p:txBody>
      </p:sp>
      <p:sp>
        <p:nvSpPr>
          <p:cNvPr id="3" name="Content Placeholder 2"/>
          <p:cNvSpPr>
            <a:spLocks noGrp="1"/>
          </p:cNvSpPr>
          <p:nvPr>
            <p:ph idx="1"/>
          </p:nvPr>
        </p:nvSpPr>
        <p:spPr/>
        <p:txBody>
          <a:bodyPr>
            <a:normAutofit lnSpcReduction="10000"/>
          </a:bodyPr>
          <a:lstStyle/>
          <a:p>
            <a:pPr marL="0" indent="0">
              <a:buNone/>
            </a:pPr>
            <a:r>
              <a:rPr lang="en-CA" sz="2400" dirty="0"/>
              <a:t>Some fruits are notorious for being hard to adjust because of the initial acid balance.</a:t>
            </a:r>
          </a:p>
          <a:p>
            <a:r>
              <a:rPr lang="en-CA" sz="2400" dirty="0"/>
              <a:t>Cranberry and black currant wines: low </a:t>
            </a:r>
            <a:r>
              <a:rPr lang="en-CA" sz="2400" dirty="0" err="1"/>
              <a:t>ph</a:t>
            </a:r>
            <a:r>
              <a:rPr lang="en-CA" sz="2400" dirty="0"/>
              <a:t>/high TA – balance of acid/flavour dilution and potassium carbonate use.</a:t>
            </a:r>
          </a:p>
          <a:p>
            <a:r>
              <a:rPr lang="en-CA" sz="2400" dirty="0"/>
              <a:t>Blueberry has very low pH and low TA – hard to adjust for initial ferment – adjust the pH, start the ferment and adjust the TA post ferment.</a:t>
            </a:r>
          </a:p>
          <a:p>
            <a:r>
              <a:rPr lang="en-CA" sz="2400" dirty="0"/>
              <a:t>Passion Fruit wine – an extreme example! Lingering metallic acid finish which is hard to remove.</a:t>
            </a:r>
          </a:p>
        </p:txBody>
      </p:sp>
    </p:spTree>
    <p:extLst>
      <p:ext uri="{BB962C8B-B14F-4D97-AF65-F5344CB8AC3E}">
        <p14:creationId xmlns:p14="http://schemas.microsoft.com/office/powerpoint/2010/main" val="797073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85875" y="817816"/>
            <a:ext cx="9601200" cy="1303337"/>
          </a:xfrm>
        </p:spPr>
        <p:txBody>
          <a:bodyPr>
            <a:normAutofit fontScale="90000"/>
          </a:bodyPr>
          <a:lstStyle/>
          <a:p>
            <a:pPr lvl="0"/>
            <a:r>
              <a:rPr lang="en-CA" sz="5600" b="1" dirty="0"/>
              <a:t>Way </a:t>
            </a:r>
            <a:r>
              <a:rPr lang="en-CA" sz="5600" b="1"/>
              <a:t>Too Quick Ferments</a:t>
            </a:r>
            <a:br>
              <a:rPr lang="en-CA" dirty="0"/>
            </a:br>
            <a:endParaRPr lang="en-CA" dirty="0"/>
          </a:p>
        </p:txBody>
      </p:sp>
      <p:sp>
        <p:nvSpPr>
          <p:cNvPr id="3" name="Content Placeholder 2"/>
          <p:cNvSpPr>
            <a:spLocks noGrp="1"/>
          </p:cNvSpPr>
          <p:nvPr>
            <p:ph idx="4294967295"/>
          </p:nvPr>
        </p:nvSpPr>
        <p:spPr>
          <a:xfrm>
            <a:off x="869950" y="1892553"/>
            <a:ext cx="5788025" cy="4051300"/>
          </a:xfrm>
        </p:spPr>
        <p:txBody>
          <a:bodyPr>
            <a:normAutofit fontScale="92500" lnSpcReduction="10000"/>
          </a:bodyPr>
          <a:lstStyle/>
          <a:p>
            <a:pPr marL="0" indent="0">
              <a:buNone/>
            </a:pPr>
            <a:r>
              <a:rPr lang="en-CA" b="1" dirty="0"/>
              <a:t>Not having a good control of the ferments  can cause burning off fruit of flavors on high pH fruit.</a:t>
            </a:r>
          </a:p>
          <a:p>
            <a:pPr marL="0" indent="0">
              <a:buNone/>
            </a:pPr>
            <a:r>
              <a:rPr lang="en-CA" b="1" dirty="0"/>
              <a:t>It can render apple, pear, pear wines flavorless and berry wines insipid and boring.</a:t>
            </a:r>
          </a:p>
          <a:p>
            <a:r>
              <a:rPr lang="en-CA" dirty="0"/>
              <a:t>Temperature control – use a glycol chiller!</a:t>
            </a:r>
          </a:p>
          <a:p>
            <a:r>
              <a:rPr lang="en-CA" dirty="0"/>
              <a:t>If not available, use a slower ferment speed yeasts (71B)</a:t>
            </a:r>
          </a:p>
          <a:p>
            <a:r>
              <a:rPr lang="en-CA" dirty="0"/>
              <a:t>If possible, avoid the use of DAP – like giving candy to a child, use inactive yeast instead for nutrient.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7975" y="2419037"/>
            <a:ext cx="4680857" cy="3226931"/>
          </a:xfrm>
          <a:prstGeom prst="rect">
            <a:avLst/>
          </a:prstGeom>
        </p:spPr>
      </p:pic>
    </p:spTree>
    <p:extLst>
      <p:ext uri="{BB962C8B-B14F-4D97-AF65-F5344CB8AC3E}">
        <p14:creationId xmlns:p14="http://schemas.microsoft.com/office/powerpoint/2010/main" val="4232458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85875" y="496888"/>
            <a:ext cx="9601200" cy="1303337"/>
          </a:xfrm>
        </p:spPr>
        <p:txBody>
          <a:bodyPr>
            <a:normAutofit/>
          </a:bodyPr>
          <a:lstStyle/>
          <a:p>
            <a:r>
              <a:rPr lang="en-CA" sz="4800" b="1" dirty="0"/>
              <a:t>Yeasts to use in Fruit wine</a:t>
            </a:r>
          </a:p>
        </p:txBody>
      </p:sp>
      <p:sp>
        <p:nvSpPr>
          <p:cNvPr id="3" name="Content Placeholder 2"/>
          <p:cNvSpPr>
            <a:spLocks noGrp="1"/>
          </p:cNvSpPr>
          <p:nvPr>
            <p:ph idx="4294967295"/>
          </p:nvPr>
        </p:nvSpPr>
        <p:spPr>
          <a:xfrm>
            <a:off x="900112" y="1543050"/>
            <a:ext cx="10372725" cy="4400550"/>
          </a:xfrm>
        </p:spPr>
        <p:txBody>
          <a:bodyPr>
            <a:noAutofit/>
          </a:bodyPr>
          <a:lstStyle/>
          <a:p>
            <a:pPr fontAlgn="base"/>
            <a:r>
              <a:rPr lang="en-CA" sz="1600" b="1" dirty="0" err="1"/>
              <a:t>Lallemand</a:t>
            </a:r>
            <a:r>
              <a:rPr lang="en-CA" sz="1600" b="1" dirty="0"/>
              <a:t> 71B</a:t>
            </a:r>
            <a:r>
              <a:rPr lang="en-CA" sz="1600" dirty="0"/>
              <a:t> – all around yeast for most off dry wines. Really helps bring out the fresh fruitiness in most berry and some tree fruit wines.</a:t>
            </a:r>
          </a:p>
          <a:p>
            <a:pPr fontAlgn="base"/>
            <a:r>
              <a:rPr lang="en-CA" sz="1600" b="1" dirty="0" err="1"/>
              <a:t>Lallemand</a:t>
            </a:r>
            <a:r>
              <a:rPr lang="en-CA" sz="1600" b="1" dirty="0"/>
              <a:t> BA11</a:t>
            </a:r>
            <a:r>
              <a:rPr lang="en-CA" sz="1600" dirty="0"/>
              <a:t> – excellent on tree fruit and tropical fruit wines. Boosts aroma and can increase “mouth feel”.</a:t>
            </a:r>
          </a:p>
          <a:p>
            <a:pPr fontAlgn="base"/>
            <a:r>
              <a:rPr lang="en-CA" sz="1600" b="1" dirty="0" err="1"/>
              <a:t>Lallemand</a:t>
            </a:r>
            <a:r>
              <a:rPr lang="en-CA" sz="1600" b="1" dirty="0"/>
              <a:t> EC1118</a:t>
            </a:r>
            <a:r>
              <a:rPr lang="en-CA" sz="1600" dirty="0"/>
              <a:t> – good all around yeast to use, especially with wines with low pH or starting the ferment at low temperatures. Wines that need to ferment to a very dry level, or to make a sparkling wine, this is the yeast to use.</a:t>
            </a:r>
          </a:p>
          <a:p>
            <a:pPr fontAlgn="base"/>
            <a:r>
              <a:rPr lang="en-CA" sz="1600" b="1" dirty="0" err="1"/>
              <a:t>Lallemand</a:t>
            </a:r>
            <a:r>
              <a:rPr lang="en-CA" sz="1600" b="1" dirty="0"/>
              <a:t> K1</a:t>
            </a:r>
            <a:r>
              <a:rPr lang="en-CA" sz="1600" dirty="0"/>
              <a:t> – brings out freshness in tree fruit wines such as apple, peach or peach. Will ferment well, no matter what the pH or temperature of the must is. </a:t>
            </a:r>
          </a:p>
          <a:p>
            <a:pPr fontAlgn="base"/>
            <a:r>
              <a:rPr lang="en-CA" sz="1600" b="1" dirty="0" err="1"/>
              <a:t>Lallemand</a:t>
            </a:r>
            <a:r>
              <a:rPr lang="en-CA" sz="1600" b="1" dirty="0"/>
              <a:t> R2</a:t>
            </a:r>
            <a:r>
              <a:rPr lang="en-CA" sz="1600" dirty="0"/>
              <a:t> – A strong strain, ideal for very sweet fruit wines, cryo-</a:t>
            </a:r>
            <a:r>
              <a:rPr lang="en-CA" sz="1600" dirty="0" err="1"/>
              <a:t>extrated</a:t>
            </a:r>
            <a:r>
              <a:rPr lang="en-CA" sz="1600" dirty="0"/>
              <a:t> wines and wines that need to ferment at low temperatures and retain the aromatic qualities. I use this yeast in “iced” fruit wines with a lot of success.</a:t>
            </a:r>
          </a:p>
          <a:p>
            <a:pPr fontAlgn="base"/>
            <a:r>
              <a:rPr lang="en-CA" sz="1600" b="1" dirty="0" err="1"/>
              <a:t>Lallemand</a:t>
            </a:r>
            <a:r>
              <a:rPr lang="en-CA" sz="1600" b="1" dirty="0"/>
              <a:t> VIN13</a:t>
            </a:r>
            <a:r>
              <a:rPr lang="en-CA" sz="1600" dirty="0"/>
              <a:t> – Use this yeast in wines that need higher alcohol without fortification as it can ferment to almost 17% without any help. It gives me good tropical notes and relatively clear flavors and can ferment under cooler temperatures.</a:t>
            </a:r>
          </a:p>
          <a:p>
            <a:pPr fontAlgn="base"/>
            <a:r>
              <a:rPr lang="en-CA" sz="1600" b="1" dirty="0"/>
              <a:t>Bio Springer CKS 102</a:t>
            </a:r>
            <a:r>
              <a:rPr lang="en-CA" sz="1600" dirty="0"/>
              <a:t> – Use to make aromatic berry wines such as raspberry or delicate strawberry wines. Also works great on tropical wines such as lychee, pineapple and passion fruit. In fruit wines, we want as “clean” a ferment as possible and this strain does a good job at it.</a:t>
            </a:r>
          </a:p>
          <a:p>
            <a:pPr fontAlgn="base"/>
            <a:r>
              <a:rPr lang="en-CA" sz="1600" b="1" dirty="0" err="1"/>
              <a:t>Oenoferm</a:t>
            </a:r>
            <a:r>
              <a:rPr lang="en-CA" sz="1600" b="1" dirty="0"/>
              <a:t> </a:t>
            </a:r>
            <a:r>
              <a:rPr lang="en-CA" sz="1600" b="1" dirty="0" err="1"/>
              <a:t>Freddo</a:t>
            </a:r>
            <a:r>
              <a:rPr lang="en-CA" sz="1600" dirty="0"/>
              <a:t> – Brings out fresh fruit aroma.</a:t>
            </a:r>
          </a:p>
        </p:txBody>
      </p:sp>
    </p:spTree>
    <p:extLst>
      <p:ext uri="{BB962C8B-B14F-4D97-AF65-F5344CB8AC3E}">
        <p14:creationId xmlns:p14="http://schemas.microsoft.com/office/powerpoint/2010/main" val="1760823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88137"/>
            <a:ext cx="11227442" cy="5883295"/>
          </a:xfrm>
          <a:prstGeom prst="rect">
            <a:avLst/>
          </a:prstGeom>
          <a:solidFill>
            <a:schemeClr val="tx2"/>
          </a:solidFill>
          <a:ln>
            <a:noFill/>
          </a:ln>
          <a:effectLst>
            <a:outerShdw blurRad="114300" dist="127000" dir="48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4" name="Picture 3"/>
          <p:cNvPicPr>
            <a:picLocks noChangeAspect="1"/>
          </p:cNvPicPr>
          <p:nvPr/>
        </p:nvPicPr>
        <p:blipFill rotWithShape="1">
          <a:blip r:embed="rId3">
            <a:alphaModFix amt="25000"/>
          </a:blip>
          <a:srcRect t="3903" r="1" b="8763"/>
          <a:stretch/>
        </p:blipFill>
        <p:spPr>
          <a:xfrm>
            <a:off x="600322" y="609600"/>
            <a:ext cx="11227442" cy="588329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bg1"/>
            </a:solidFill>
            <a:miter lim="800000"/>
          </a:ln>
        </p:spPr>
        <p:style>
          <a:lnRef idx="1">
            <a:schemeClr val="accent1"/>
          </a:lnRef>
          <a:fillRef idx="3">
            <a:schemeClr val="accent1"/>
          </a:fillRef>
          <a:effectRef idx="2">
            <a:schemeClr val="accent1"/>
          </a:effectRef>
          <a:fontRef idx="minor">
            <a:schemeClr val="lt1"/>
          </a:fontRef>
        </p:style>
      </p:sp>
      <p:cxnSp>
        <p:nvCxnSpPr>
          <p:cNvPr id="14" name="Straight Connector 1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16" name="Group 15"/>
          <p:cNvGrpSpPr>
            <a:grpSpLocks noGrp="1" noUngrp="1" noRot="1" noChangeAspect="1" noMove="1" noResize="1"/>
          </p:cNvGrpSpPr>
          <p:nvPr>
            <p:extLst>
              <p:ext uri="{386F3935-93C4-4BCD-93E2-E3B085C9AB24}">
                <p16:designElem xmlns:p16="http://schemas.microsoft.com/office/powerpoint/2015/main" val="1"/>
              </p:ext>
            </p:extLst>
          </p:nvPr>
        </p:nvGrpSpPr>
        <p:grpSpPr>
          <a:xfrm>
            <a:off x="-18288" y="3128956"/>
            <a:ext cx="12234672" cy="658368"/>
            <a:chOff x="-18288" y="3128956"/>
            <a:chExt cx="12234672" cy="658368"/>
          </a:xfrm>
        </p:grpSpPr>
        <p:sp useBgFill="1">
          <p:nvSpPr>
            <p:cNvPr id="17" name="Rounded Rectangle 20"/>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8" name="Picture 17"/>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19" name="Rounded Rectangle 22"/>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0" name="Picture 19"/>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
        <p:nvSpPr>
          <p:cNvPr id="2" name="Title 1"/>
          <p:cNvSpPr>
            <a:spLocks noGrp="1"/>
          </p:cNvSpPr>
          <p:nvPr>
            <p:ph type="title"/>
          </p:nvPr>
        </p:nvSpPr>
        <p:spPr/>
        <p:txBody>
          <a:bodyPr>
            <a:normAutofit/>
          </a:bodyPr>
          <a:lstStyle/>
          <a:p>
            <a:r>
              <a:rPr lang="en-CA" sz="5400" b="1" dirty="0">
                <a:solidFill>
                  <a:schemeClr val="tx1"/>
                </a:solidFill>
              </a:rPr>
              <a:t>Working with frozen fruit</a:t>
            </a:r>
          </a:p>
        </p:txBody>
      </p:sp>
      <p:sp>
        <p:nvSpPr>
          <p:cNvPr id="3" name="Content Placeholder 2"/>
          <p:cNvSpPr>
            <a:spLocks noGrp="1"/>
          </p:cNvSpPr>
          <p:nvPr>
            <p:ph idx="1"/>
          </p:nvPr>
        </p:nvSpPr>
        <p:spPr>
          <a:xfrm>
            <a:off x="899897" y="2556932"/>
            <a:ext cx="10381712" cy="3329518"/>
          </a:xfrm>
        </p:spPr>
        <p:txBody>
          <a:bodyPr>
            <a:noAutofit/>
          </a:bodyPr>
          <a:lstStyle/>
          <a:p>
            <a:pPr>
              <a:lnSpc>
                <a:spcPct val="80000"/>
              </a:lnSpc>
            </a:pPr>
            <a:r>
              <a:rPr lang="en-CA" sz="2200" b="1" dirty="0">
                <a:solidFill>
                  <a:schemeClr val="tx1"/>
                </a:solidFill>
              </a:rPr>
              <a:t>Do NOT try pressing fruit that is still partially frozen!</a:t>
            </a:r>
          </a:p>
          <a:p>
            <a:pPr>
              <a:lnSpc>
                <a:spcPct val="80000"/>
              </a:lnSpc>
            </a:pPr>
            <a:r>
              <a:rPr lang="en-CA" sz="2200" b="1" dirty="0">
                <a:solidFill>
                  <a:schemeClr val="tx1"/>
                </a:solidFill>
              </a:rPr>
              <a:t>Can’t get proper enzyme extraction until the fruit reaches room temperature</a:t>
            </a:r>
          </a:p>
          <a:p>
            <a:pPr>
              <a:lnSpc>
                <a:spcPct val="80000"/>
              </a:lnSpc>
            </a:pPr>
            <a:r>
              <a:rPr lang="en-CA" sz="2200" b="1" dirty="0">
                <a:solidFill>
                  <a:schemeClr val="tx1"/>
                </a:solidFill>
              </a:rPr>
              <a:t>Frozen fruit in insulated bins takes FOREVER to thaw</a:t>
            </a:r>
          </a:p>
          <a:p>
            <a:pPr>
              <a:lnSpc>
                <a:spcPct val="80000"/>
              </a:lnSpc>
            </a:pPr>
            <a:r>
              <a:rPr lang="en-CA" sz="2200" b="1" dirty="0">
                <a:solidFill>
                  <a:schemeClr val="tx1"/>
                </a:solidFill>
              </a:rPr>
              <a:t>Freeze in 5 gallon pails if possible. More efficient and easier to handle.</a:t>
            </a:r>
          </a:p>
          <a:p>
            <a:pPr>
              <a:lnSpc>
                <a:spcPct val="80000"/>
              </a:lnSpc>
            </a:pPr>
            <a:r>
              <a:rPr lang="en-CA" sz="2200" b="1" dirty="0">
                <a:solidFill>
                  <a:schemeClr val="tx1"/>
                </a:solidFill>
              </a:rPr>
              <a:t>With a very slow thaw, fibrous structure of fruit breaks down and is harder to press. Use pressing aids (rice hauls).</a:t>
            </a:r>
          </a:p>
          <a:p>
            <a:pPr marL="0" indent="0">
              <a:lnSpc>
                <a:spcPct val="80000"/>
              </a:lnSpc>
              <a:buNone/>
            </a:pPr>
            <a:endParaRPr lang="en-CA" sz="2200" b="1" dirty="0">
              <a:solidFill>
                <a:schemeClr val="tx1"/>
              </a:solidFill>
            </a:endParaRPr>
          </a:p>
          <a:p>
            <a:pPr marL="0" indent="0">
              <a:lnSpc>
                <a:spcPct val="80000"/>
              </a:lnSpc>
              <a:buNone/>
            </a:pPr>
            <a:r>
              <a:rPr lang="en-CA" sz="2200" b="1" dirty="0">
                <a:solidFill>
                  <a:schemeClr val="tx1"/>
                </a:solidFill>
              </a:rPr>
              <a:t>Getting proper enzyme extraction before pressing at the right temperature is critical. Needs extra planning on the process when using frozen fruit.</a:t>
            </a:r>
          </a:p>
        </p:txBody>
      </p:sp>
    </p:spTree>
    <p:extLst>
      <p:ext uri="{BB962C8B-B14F-4D97-AF65-F5344CB8AC3E}">
        <p14:creationId xmlns:p14="http://schemas.microsoft.com/office/powerpoint/2010/main" val="2966460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00150" y="612776"/>
            <a:ext cx="9601200" cy="1303337"/>
          </a:xfrm>
        </p:spPr>
        <p:txBody>
          <a:bodyPr>
            <a:normAutofit/>
          </a:bodyPr>
          <a:lstStyle/>
          <a:p>
            <a:pPr lvl="0"/>
            <a:r>
              <a:rPr lang="en-CA" b="1" dirty="0"/>
              <a:t>Crushing/Pressing issues</a:t>
            </a:r>
          </a:p>
        </p:txBody>
      </p:sp>
      <p:sp>
        <p:nvSpPr>
          <p:cNvPr id="3" name="Content Placeholder 2"/>
          <p:cNvSpPr>
            <a:spLocks noGrp="1"/>
          </p:cNvSpPr>
          <p:nvPr>
            <p:ph idx="4294967295"/>
          </p:nvPr>
        </p:nvSpPr>
        <p:spPr>
          <a:xfrm>
            <a:off x="1935956" y="1916113"/>
            <a:ext cx="8129588" cy="4157662"/>
          </a:xfrm>
        </p:spPr>
        <p:txBody>
          <a:bodyPr>
            <a:noAutofit/>
          </a:bodyPr>
          <a:lstStyle/>
          <a:p>
            <a:pPr marL="0" indent="0">
              <a:buNone/>
            </a:pPr>
            <a:r>
              <a:rPr lang="en-CA" sz="2200" dirty="0"/>
              <a:t>Getting the perfect equipment for each fruit is often not possible. </a:t>
            </a:r>
          </a:p>
          <a:p>
            <a:pPr marL="0" indent="0">
              <a:buNone/>
            </a:pPr>
            <a:r>
              <a:rPr lang="en-CA" sz="2200" dirty="0"/>
              <a:t>Most lower cost presses are designed for grapes.</a:t>
            </a:r>
          </a:p>
          <a:p>
            <a:pPr marL="0" indent="0">
              <a:buNone/>
            </a:pPr>
            <a:r>
              <a:rPr lang="en-CA" sz="2200" dirty="0"/>
              <a:t>Specific fruit presses are designed for large production – unaffordable for most.</a:t>
            </a:r>
          </a:p>
          <a:p>
            <a:pPr marL="0" indent="0">
              <a:buNone/>
            </a:pPr>
            <a:r>
              <a:rPr lang="en-CA" sz="2200" dirty="0"/>
              <a:t>Get the best between cost/variety of fruit to process and yield.</a:t>
            </a:r>
          </a:p>
          <a:p>
            <a:r>
              <a:rPr lang="en-CA" sz="2200" dirty="0" err="1"/>
              <a:t>Depitting</a:t>
            </a:r>
            <a:r>
              <a:rPr lang="en-CA" sz="2200" dirty="0"/>
              <a:t> stone fruits before pressing – peaches, cherries</a:t>
            </a:r>
          </a:p>
          <a:p>
            <a:r>
              <a:rPr lang="en-CA" sz="2200" dirty="0"/>
              <a:t>Pressing low fibrous fruit like strawberries/raspberries – use pressing aids!</a:t>
            </a:r>
            <a:endParaRPr lang="en-CA" sz="2200" b="1" dirty="0"/>
          </a:p>
          <a:p>
            <a:pPr marL="0" indent="0" algn="ctr">
              <a:buNone/>
            </a:pPr>
            <a:r>
              <a:rPr lang="en-CA" sz="2200" b="1" dirty="0"/>
              <a:t>My favorite fruit press = a screw press!</a:t>
            </a:r>
            <a:br>
              <a:rPr lang="en-CA" sz="2200" dirty="0"/>
            </a:br>
            <a:endParaRPr lang="en-CA" sz="2200" dirty="0"/>
          </a:p>
        </p:txBody>
      </p:sp>
    </p:spTree>
    <p:extLst>
      <p:ext uri="{BB962C8B-B14F-4D97-AF65-F5344CB8AC3E}">
        <p14:creationId xmlns:p14="http://schemas.microsoft.com/office/powerpoint/2010/main" val="830058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3051" y="645913"/>
            <a:ext cx="9172576" cy="5526477"/>
          </a:xfrm>
          <a:prstGeom prst="rect">
            <a:avLst/>
          </a:prstGeom>
        </p:spPr>
      </p:pic>
    </p:spTree>
    <p:extLst>
      <p:ext uri="{BB962C8B-B14F-4D97-AF65-F5344CB8AC3E}">
        <p14:creationId xmlns:p14="http://schemas.microsoft.com/office/powerpoint/2010/main" val="2256923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a:blip r:embed="rId3"/>
            <a:stretch/>
          </a:blipFill>
          <a:ln>
            <a:noFill/>
          </a:ln>
          <a:effectLst/>
        </p:spPr>
      </p:sp>
      <p:grpSp>
        <p:nvGrpSpPr>
          <p:cNvPr id="10" name="Group 9"/>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1" name="Picture 10"/>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3" name="Picture 12"/>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4" name="Picture 13"/>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6" name="Straight Connector 1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rotWithShape="1">
          <a:blip r:embed="rId6"/>
          <a:srcRect l="3958" r="6" b="6"/>
          <a:stretch/>
        </p:blipFill>
        <p:spPr>
          <a:xfrm>
            <a:off x="1434269" y="2701180"/>
            <a:ext cx="2739728" cy="2852640"/>
          </a:xfrm>
          <a:prstGeom prst="rect">
            <a:avLst/>
          </a:prstGeom>
          <a:ln w="57150" cmpd="thickThin">
            <a:solidFill>
              <a:schemeClr val="tx1">
                <a:lumMod val="50000"/>
                <a:lumOff val="50000"/>
              </a:schemeClr>
            </a:solidFill>
            <a:miter lim="800000"/>
          </a:ln>
        </p:spPr>
      </p:pic>
      <p:sp>
        <p:nvSpPr>
          <p:cNvPr id="2" name="Title 1"/>
          <p:cNvSpPr>
            <a:spLocks noGrp="1"/>
          </p:cNvSpPr>
          <p:nvPr>
            <p:ph type="title" idx="4294967295"/>
          </p:nvPr>
        </p:nvSpPr>
        <p:spPr>
          <a:xfrm>
            <a:off x="1295402" y="982132"/>
            <a:ext cx="9601196" cy="1303867"/>
          </a:xfrm>
        </p:spPr>
        <p:txBody>
          <a:bodyPr vert="horz" lIns="91440" tIns="45720" rIns="91440" bIns="45720" rtlCol="0" anchor="ctr">
            <a:normAutofit/>
          </a:bodyPr>
          <a:lstStyle/>
          <a:p>
            <a:r>
              <a:rPr lang="en-US" b="1"/>
              <a:t>Quick Oxidation of Fruits</a:t>
            </a:r>
          </a:p>
        </p:txBody>
      </p:sp>
      <p:sp>
        <p:nvSpPr>
          <p:cNvPr id="3" name="Content Placeholder 2"/>
          <p:cNvSpPr>
            <a:spLocks noGrp="1"/>
          </p:cNvSpPr>
          <p:nvPr>
            <p:ph idx="4294967295"/>
          </p:nvPr>
        </p:nvSpPr>
        <p:spPr>
          <a:xfrm>
            <a:off x="4343400" y="2556932"/>
            <a:ext cx="6929438" cy="3318936"/>
          </a:xfrm>
        </p:spPr>
        <p:txBody>
          <a:bodyPr vert="horz" lIns="91440" tIns="45720" rIns="91440" bIns="45720" rtlCol="0" anchor="t">
            <a:normAutofit/>
          </a:bodyPr>
          <a:lstStyle/>
          <a:p>
            <a:pPr marL="0" indent="0">
              <a:lnSpc>
                <a:spcPct val="80000"/>
              </a:lnSpc>
            </a:pPr>
            <a:r>
              <a:rPr lang="en-US" sz="1600" b="1" dirty="0"/>
              <a:t>Some fruits are more prone to oxidation than others due to low tannic content and higher </a:t>
            </a:r>
            <a:r>
              <a:rPr lang="en-US" sz="1600" b="1" dirty="0" err="1"/>
              <a:t>pH.</a:t>
            </a:r>
            <a:r>
              <a:rPr lang="en-US" sz="1600" b="1" dirty="0"/>
              <a:t> Needs special attention.</a:t>
            </a:r>
          </a:p>
          <a:p>
            <a:pPr marL="0" indent="0">
              <a:lnSpc>
                <a:spcPct val="80000"/>
              </a:lnSpc>
              <a:buNone/>
            </a:pPr>
            <a:endParaRPr lang="en-US" sz="800" b="1" dirty="0"/>
          </a:p>
          <a:p>
            <a:pPr marL="0" indent="0">
              <a:lnSpc>
                <a:spcPct val="80000"/>
              </a:lnSpc>
              <a:buNone/>
            </a:pPr>
            <a:r>
              <a:rPr lang="en-US" sz="1600" b="1" dirty="0"/>
              <a:t>Prone: </a:t>
            </a:r>
            <a:r>
              <a:rPr lang="en-US" sz="1600" dirty="0"/>
              <a:t>Apple, strawberry, pear, peach</a:t>
            </a:r>
          </a:p>
          <a:p>
            <a:pPr marL="0" indent="0">
              <a:lnSpc>
                <a:spcPct val="80000"/>
              </a:lnSpc>
              <a:buNone/>
            </a:pPr>
            <a:endParaRPr lang="en-US" sz="800" b="1" dirty="0"/>
          </a:p>
          <a:p>
            <a:pPr marL="0" indent="0">
              <a:lnSpc>
                <a:spcPct val="80000"/>
              </a:lnSpc>
              <a:buNone/>
            </a:pPr>
            <a:r>
              <a:rPr lang="en-US" sz="1600" b="1" dirty="0"/>
              <a:t>Keep in mind:</a:t>
            </a:r>
          </a:p>
          <a:p>
            <a:pPr>
              <a:lnSpc>
                <a:spcPct val="80000"/>
              </a:lnSpc>
            </a:pPr>
            <a:r>
              <a:rPr lang="en-US" sz="1600" dirty="0"/>
              <a:t>Add tannins to fruit wines – provides structure and lowers oxidation potential</a:t>
            </a:r>
          </a:p>
          <a:p>
            <a:pPr>
              <a:lnSpc>
                <a:spcPct val="80000"/>
              </a:lnSpc>
            </a:pPr>
            <a:r>
              <a:rPr lang="en-US" sz="1600" dirty="0"/>
              <a:t>Don’t be afraid of SO2 –use it pre and post ferment at the proper level</a:t>
            </a:r>
          </a:p>
          <a:p>
            <a:pPr>
              <a:lnSpc>
                <a:spcPct val="80000"/>
              </a:lnSpc>
            </a:pPr>
            <a:r>
              <a:rPr lang="en-US" sz="1600" dirty="0"/>
              <a:t>Use of N2 in tanks with is air space exists in tanks</a:t>
            </a:r>
          </a:p>
          <a:p>
            <a:pPr>
              <a:lnSpc>
                <a:spcPct val="80000"/>
              </a:lnSpc>
            </a:pPr>
            <a:r>
              <a:rPr lang="en-US" sz="1600" dirty="0"/>
              <a:t>Start the ferments as soon as possible.</a:t>
            </a:r>
          </a:p>
          <a:p>
            <a:pPr>
              <a:lnSpc>
                <a:spcPct val="80000"/>
              </a:lnSpc>
            </a:pPr>
            <a:r>
              <a:rPr lang="en-US" sz="1600" dirty="0"/>
              <a:t>Use of ascorbic acid can be helpful</a:t>
            </a:r>
          </a:p>
          <a:p>
            <a:pPr>
              <a:lnSpc>
                <a:spcPct val="80000"/>
              </a:lnSpc>
            </a:pPr>
            <a:endParaRPr lang="en-US" sz="1300" dirty="0"/>
          </a:p>
        </p:txBody>
      </p:sp>
    </p:spTree>
    <p:extLst>
      <p:ext uri="{BB962C8B-B14F-4D97-AF65-F5344CB8AC3E}">
        <p14:creationId xmlns:p14="http://schemas.microsoft.com/office/powerpoint/2010/main" val="2430438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a:blip r:embed="rId3"/>
            <a:stretch/>
          </a:blipFill>
          <a:ln>
            <a:noFill/>
          </a:ln>
          <a:effectLst/>
        </p:spPr>
      </p:sp>
      <p:grpSp>
        <p:nvGrpSpPr>
          <p:cNvPr id="36" name="Group 35"/>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37" name="Picture 36"/>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8" name="Rectangle 37"/>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39" name="Picture 38"/>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40" name="Picture 39"/>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42" name="Straight Connector 41"/>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rotWithShape="1">
          <a:blip r:embed="rId6"/>
          <a:srcRect l="10007" r="11772"/>
          <a:stretch/>
        </p:blipFill>
        <p:spPr>
          <a:xfrm>
            <a:off x="39180" y="-42331"/>
            <a:ext cx="12191980" cy="6857990"/>
          </a:xfrm>
          <a:prstGeom prst="rect">
            <a:avLst/>
          </a:prstGeom>
          <a:solidFill>
            <a:srgbClr val="FFFFFF">
              <a:shade val="85000"/>
            </a:srgbClr>
          </a:solidFill>
          <a:scene3d>
            <a:camera prst="orthographicFront"/>
            <a:lightRig rig="twoPt" dir="t">
              <a:rot lat="0" lon="0" rev="7800000"/>
            </a:lightRig>
          </a:scene3d>
          <a:sp3d contourW="6350">
            <a:bevelT w="50800" h="16510"/>
            <a:contourClr>
              <a:srgbClr val="C0C0C0"/>
            </a:contourClr>
          </a:sp3d>
        </p:spPr>
      </p:pic>
      <p:sp>
        <p:nvSpPr>
          <p:cNvPr id="44" name="Rectangle 4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2616" y="1411015"/>
            <a:ext cx="7808159" cy="4103960"/>
          </a:xfrm>
          <a:prstGeom prst="rect">
            <a:avLst/>
          </a:prstGeom>
          <a:blipFill dpi="0" rotWithShape="1">
            <a:blip r:embed="rId7">
              <a:alphaModFix amt="86000"/>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grpSp>
        <p:nvGrpSpPr>
          <p:cNvPr id="48" name="Group 47"/>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49" name="Rounded Rectangle 17"/>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51" name="Rounded Rectangle 20"/>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cxnSp>
        <p:nvCxnSpPr>
          <p:cNvPr id="54" name="Straight Connector 5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692398" y="1871131"/>
            <a:ext cx="6815669" cy="1515533"/>
          </a:xfrm>
        </p:spPr>
        <p:txBody>
          <a:bodyPr vert="horz" lIns="91440" tIns="45720" rIns="91440" bIns="45720" rtlCol="0" anchor="b">
            <a:noAutofit/>
          </a:bodyPr>
          <a:lstStyle/>
          <a:p>
            <a:pPr>
              <a:lnSpc>
                <a:spcPct val="90000"/>
              </a:lnSpc>
              <a:defRPr/>
            </a:pPr>
            <a:r>
              <a:rPr lang="en-US" sz="5400" b="1" dirty="0"/>
              <a:t>Challenges and Solutions</a:t>
            </a:r>
          </a:p>
        </p:txBody>
      </p:sp>
      <p:sp>
        <p:nvSpPr>
          <p:cNvPr id="4" name="Text Placeholder 3"/>
          <p:cNvSpPr>
            <a:spLocks noGrp="1"/>
          </p:cNvSpPr>
          <p:nvPr>
            <p:ph type="body" idx="1"/>
          </p:nvPr>
        </p:nvSpPr>
        <p:spPr>
          <a:xfrm>
            <a:off x="2727335" y="3811854"/>
            <a:ext cx="6815669" cy="1320802"/>
          </a:xfrm>
        </p:spPr>
        <p:txBody>
          <a:bodyPr vert="horz" lIns="91440" tIns="45720" rIns="91440" bIns="45720" rtlCol="0" anchor="t">
            <a:normAutofit/>
          </a:bodyPr>
          <a:lstStyle/>
          <a:p>
            <a:pPr>
              <a:spcBef>
                <a:spcPts val="0"/>
              </a:spcBef>
              <a:spcAft>
                <a:spcPts val="0"/>
              </a:spcAft>
              <a:defRPr/>
            </a:pPr>
            <a:r>
              <a:rPr lang="en-US" sz="2800" b="1" dirty="0"/>
              <a:t>Production Issues </a:t>
            </a:r>
          </a:p>
          <a:p>
            <a:pPr>
              <a:spcBef>
                <a:spcPts val="0"/>
              </a:spcBef>
              <a:spcAft>
                <a:spcPts val="0"/>
              </a:spcAft>
              <a:defRPr/>
            </a:pPr>
            <a:r>
              <a:rPr lang="en-US" sz="2800" b="1" dirty="0"/>
              <a:t>Specific to Fruit Wines</a:t>
            </a:r>
          </a:p>
        </p:txBody>
      </p:sp>
    </p:spTree>
    <p:extLst>
      <p:ext uri="{BB962C8B-B14F-4D97-AF65-F5344CB8AC3E}">
        <p14:creationId xmlns:p14="http://schemas.microsoft.com/office/powerpoint/2010/main" val="1471460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04925" y="574675"/>
            <a:ext cx="9601200" cy="1304925"/>
          </a:xfrm>
        </p:spPr>
        <p:txBody>
          <a:bodyPr>
            <a:normAutofit/>
          </a:bodyPr>
          <a:lstStyle/>
          <a:p>
            <a:pPr lvl="0"/>
            <a:r>
              <a:rPr lang="en-CA" b="1" dirty="0"/>
              <a:t>Dealing with Seeds/Pits &amp; Bitterness</a:t>
            </a:r>
          </a:p>
        </p:txBody>
      </p:sp>
      <p:sp>
        <p:nvSpPr>
          <p:cNvPr id="3" name="Content Placeholder 2"/>
          <p:cNvSpPr>
            <a:spLocks noGrp="1"/>
          </p:cNvSpPr>
          <p:nvPr>
            <p:ph idx="4294967295"/>
          </p:nvPr>
        </p:nvSpPr>
        <p:spPr>
          <a:xfrm>
            <a:off x="914400" y="2020888"/>
            <a:ext cx="5765800" cy="4051300"/>
          </a:xfrm>
        </p:spPr>
        <p:txBody>
          <a:bodyPr>
            <a:normAutofit fontScale="92500"/>
          </a:bodyPr>
          <a:lstStyle/>
          <a:p>
            <a:r>
              <a:rPr lang="en-CA" sz="2400" dirty="0"/>
              <a:t>Peaches – wait until ripe to remove pit</a:t>
            </a:r>
          </a:p>
          <a:p>
            <a:r>
              <a:rPr lang="en-CA" sz="2400" dirty="0"/>
              <a:t>Not de-pitting is playing with fire</a:t>
            </a:r>
          </a:p>
          <a:p>
            <a:r>
              <a:rPr lang="en-CA" sz="2400" dirty="0"/>
              <a:t>Alcohol breaks down pits and causes off flavors and unwanted bitterness – more serious in blueberry and strawberry</a:t>
            </a:r>
          </a:p>
          <a:p>
            <a:r>
              <a:rPr lang="en-CA" sz="2400" dirty="0"/>
              <a:t>Pressing fruit with pits can release harsh bitterness. Low yields.</a:t>
            </a:r>
          </a:p>
          <a:p>
            <a:r>
              <a:rPr lang="en-CA" sz="2400" dirty="0"/>
              <a:t>If some pits get through and there is bitterness from them, lower it with gelatine fining.</a:t>
            </a:r>
          </a:p>
          <a:p>
            <a:endParaRPr lang="en-CA" dirty="0"/>
          </a:p>
          <a:p>
            <a:pPr marL="0" indent="0">
              <a:buNone/>
            </a:pPr>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0200" y="2020888"/>
            <a:ext cx="4572000" cy="4010733"/>
          </a:xfrm>
          <a:prstGeom prst="rect">
            <a:avLst/>
          </a:prstGeom>
        </p:spPr>
      </p:pic>
    </p:spTree>
    <p:extLst>
      <p:ext uri="{BB962C8B-B14F-4D97-AF65-F5344CB8AC3E}">
        <p14:creationId xmlns:p14="http://schemas.microsoft.com/office/powerpoint/2010/main" val="2625828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156870" y="2995769"/>
            <a:ext cx="2739728" cy="2623289"/>
          </a:xfrm>
          <a:prstGeom prst="rect">
            <a:avLst/>
          </a:prstGeom>
          <a:ln w="57150" cmpd="thickThin">
            <a:solidFill>
              <a:schemeClr val="tx1">
                <a:lumMod val="50000"/>
                <a:lumOff val="50000"/>
              </a:schemeClr>
            </a:solidFill>
            <a:miter lim="800000"/>
          </a:ln>
        </p:spPr>
      </p:pic>
      <p:sp>
        <p:nvSpPr>
          <p:cNvPr id="2" name="Title 1"/>
          <p:cNvSpPr>
            <a:spLocks noGrp="1"/>
          </p:cNvSpPr>
          <p:nvPr>
            <p:ph type="title"/>
          </p:nvPr>
        </p:nvSpPr>
        <p:spPr/>
        <p:txBody>
          <a:bodyPr>
            <a:normAutofit/>
          </a:bodyPr>
          <a:lstStyle/>
          <a:p>
            <a:pPr lvl="0"/>
            <a:r>
              <a:rPr lang="en-CA" b="1" dirty="0"/>
              <a:t>Dilution Ratios – Balancing Act</a:t>
            </a:r>
          </a:p>
        </p:txBody>
      </p:sp>
      <p:sp>
        <p:nvSpPr>
          <p:cNvPr id="3" name="Content Placeholder 2"/>
          <p:cNvSpPr>
            <a:spLocks noGrp="1"/>
          </p:cNvSpPr>
          <p:nvPr>
            <p:ph idx="1"/>
          </p:nvPr>
        </p:nvSpPr>
        <p:spPr>
          <a:xfrm>
            <a:off x="1295402" y="2542643"/>
            <a:ext cx="6591298" cy="3529543"/>
          </a:xfrm>
        </p:spPr>
        <p:txBody>
          <a:bodyPr>
            <a:noAutofit/>
          </a:bodyPr>
          <a:lstStyle/>
          <a:p>
            <a:pPr marL="0" indent="0">
              <a:lnSpc>
                <a:spcPct val="80000"/>
              </a:lnSpc>
              <a:buNone/>
            </a:pPr>
            <a:r>
              <a:rPr lang="en-CA" sz="1800" b="1" dirty="0"/>
              <a:t>Most berry wines need to be diluted to balance flavor intensity and acid.</a:t>
            </a:r>
          </a:p>
          <a:p>
            <a:pPr marL="0" indent="0">
              <a:lnSpc>
                <a:spcPct val="80000"/>
              </a:lnSpc>
              <a:buNone/>
            </a:pPr>
            <a:endParaRPr lang="en-CA" sz="800" b="1" dirty="0"/>
          </a:p>
          <a:p>
            <a:pPr marL="0" indent="0">
              <a:lnSpc>
                <a:spcPct val="80000"/>
              </a:lnSpc>
              <a:buNone/>
            </a:pPr>
            <a:r>
              <a:rPr lang="en-CA" sz="1800" b="1" dirty="0"/>
              <a:t>Finding that sweet spot for the style you are aiming for is the key.</a:t>
            </a:r>
          </a:p>
          <a:p>
            <a:pPr marL="0" indent="0">
              <a:lnSpc>
                <a:spcPct val="80000"/>
              </a:lnSpc>
              <a:buNone/>
            </a:pPr>
            <a:r>
              <a:rPr lang="en-CA" sz="1800" b="1" dirty="0"/>
              <a:t>The dilution ratio is directly correlated to the wine style and the fruit used.</a:t>
            </a:r>
          </a:p>
          <a:p>
            <a:pPr marL="0" indent="0">
              <a:lnSpc>
                <a:spcPct val="80000"/>
              </a:lnSpc>
              <a:buNone/>
            </a:pPr>
            <a:endParaRPr lang="en-CA" sz="800" b="1" dirty="0"/>
          </a:p>
          <a:p>
            <a:pPr marL="0" indent="0">
              <a:lnSpc>
                <a:spcPct val="80000"/>
              </a:lnSpc>
              <a:buNone/>
            </a:pPr>
            <a:r>
              <a:rPr lang="en-CA" sz="1800" b="1" dirty="0"/>
              <a:t>Cranberry: 30% ratio (rest can be water or low acid apple juice)</a:t>
            </a:r>
          </a:p>
          <a:p>
            <a:pPr marL="0" indent="0">
              <a:lnSpc>
                <a:spcPct val="80000"/>
              </a:lnSpc>
              <a:buNone/>
            </a:pPr>
            <a:r>
              <a:rPr lang="en-CA" sz="1800" b="1" dirty="0"/>
              <a:t>Currants/Raspberry: 25-50% depending on style</a:t>
            </a:r>
          </a:p>
          <a:p>
            <a:pPr marL="0" indent="0">
              <a:lnSpc>
                <a:spcPct val="80000"/>
              </a:lnSpc>
              <a:buNone/>
            </a:pPr>
            <a:r>
              <a:rPr lang="en-CA" sz="1800" b="1" dirty="0" err="1"/>
              <a:t>Haskap</a:t>
            </a:r>
            <a:r>
              <a:rPr lang="en-CA" sz="1800" b="1" dirty="0"/>
              <a:t>/Sour Cherry: 40% ratio</a:t>
            </a:r>
          </a:p>
          <a:p>
            <a:pPr marL="0" indent="0">
              <a:lnSpc>
                <a:spcPct val="80000"/>
              </a:lnSpc>
              <a:buNone/>
            </a:pPr>
            <a:r>
              <a:rPr lang="en-CA" sz="1800" b="1" dirty="0"/>
              <a:t>Apricot: 60-90% ratio</a:t>
            </a:r>
          </a:p>
          <a:p>
            <a:pPr marL="0" indent="0">
              <a:lnSpc>
                <a:spcPct val="80000"/>
              </a:lnSpc>
              <a:buNone/>
            </a:pPr>
            <a:r>
              <a:rPr lang="en-CA" sz="1800" b="1" dirty="0"/>
              <a:t>Apple, pear, peach: Single strength juice</a:t>
            </a:r>
          </a:p>
        </p:txBody>
      </p:sp>
    </p:spTree>
    <p:extLst>
      <p:ext uri="{BB962C8B-B14F-4D97-AF65-F5344CB8AC3E}">
        <p14:creationId xmlns:p14="http://schemas.microsoft.com/office/powerpoint/2010/main" val="3340123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573932" y="2611486"/>
            <a:ext cx="2460402" cy="2852640"/>
          </a:xfrm>
          <a:prstGeom prst="rect">
            <a:avLst/>
          </a:prstGeom>
          <a:ln w="57150" cmpd="thickThin">
            <a:solidFill>
              <a:schemeClr val="tx1">
                <a:lumMod val="50000"/>
                <a:lumOff val="50000"/>
              </a:schemeClr>
            </a:solidFill>
            <a:miter lim="800000"/>
          </a:ln>
        </p:spPr>
      </p:pic>
      <p:sp>
        <p:nvSpPr>
          <p:cNvPr id="2" name="Title 1"/>
          <p:cNvSpPr>
            <a:spLocks noGrp="1"/>
          </p:cNvSpPr>
          <p:nvPr>
            <p:ph type="title" idx="4294967295"/>
          </p:nvPr>
        </p:nvSpPr>
        <p:spPr>
          <a:xfrm>
            <a:off x="2590799" y="696913"/>
            <a:ext cx="6938963" cy="1303337"/>
          </a:xfrm>
        </p:spPr>
        <p:txBody>
          <a:bodyPr>
            <a:normAutofit/>
          </a:bodyPr>
          <a:lstStyle/>
          <a:p>
            <a:pPr lvl="0"/>
            <a:r>
              <a:rPr lang="en-CA" sz="5400" b="1" dirty="0"/>
              <a:t>Filtration issues</a:t>
            </a:r>
          </a:p>
        </p:txBody>
      </p:sp>
      <p:sp>
        <p:nvSpPr>
          <p:cNvPr id="3" name="Content Placeholder 2"/>
          <p:cNvSpPr>
            <a:spLocks noGrp="1"/>
          </p:cNvSpPr>
          <p:nvPr>
            <p:ph idx="4294967295"/>
          </p:nvPr>
        </p:nvSpPr>
        <p:spPr>
          <a:xfrm>
            <a:off x="4414838" y="2200275"/>
            <a:ext cx="6886576" cy="3675063"/>
          </a:xfrm>
        </p:spPr>
        <p:txBody>
          <a:bodyPr>
            <a:normAutofit/>
          </a:bodyPr>
          <a:lstStyle/>
          <a:p>
            <a:pPr marL="0" indent="0">
              <a:lnSpc>
                <a:spcPct val="80000"/>
              </a:lnSpc>
              <a:buNone/>
            </a:pPr>
            <a:r>
              <a:rPr lang="en-CA" sz="2000" dirty="0"/>
              <a:t>Fruit wines can be more difficult to filter than other wines if:</a:t>
            </a:r>
          </a:p>
          <a:p>
            <a:pPr>
              <a:lnSpc>
                <a:spcPct val="80000"/>
              </a:lnSpc>
            </a:pPr>
            <a:r>
              <a:rPr lang="en-CA" sz="2000" dirty="0"/>
              <a:t>Not </a:t>
            </a:r>
            <a:r>
              <a:rPr lang="en-CA" sz="2000" dirty="0" err="1"/>
              <a:t>enzymed</a:t>
            </a:r>
            <a:r>
              <a:rPr lang="en-CA" sz="2000" dirty="0"/>
              <a:t> properly – especially apricot</a:t>
            </a:r>
          </a:p>
          <a:p>
            <a:pPr>
              <a:lnSpc>
                <a:spcPct val="80000"/>
              </a:lnSpc>
            </a:pPr>
            <a:r>
              <a:rPr lang="en-CA" sz="2000" dirty="0"/>
              <a:t>Pressing did not go as planned – heavy solids/puree</a:t>
            </a:r>
          </a:p>
          <a:p>
            <a:pPr>
              <a:lnSpc>
                <a:spcPct val="80000"/>
              </a:lnSpc>
            </a:pPr>
            <a:r>
              <a:rPr lang="en-CA" sz="2000" dirty="0"/>
              <a:t>Trapped gases in the wine prior to filtration – rack</a:t>
            </a:r>
          </a:p>
          <a:p>
            <a:pPr>
              <a:lnSpc>
                <a:spcPct val="80000"/>
              </a:lnSpc>
            </a:pPr>
            <a:r>
              <a:rPr lang="en-CA" sz="2000" dirty="0"/>
              <a:t>Improper rates of finings used</a:t>
            </a:r>
          </a:p>
          <a:p>
            <a:pPr marL="0" indent="0">
              <a:lnSpc>
                <a:spcPct val="80000"/>
              </a:lnSpc>
              <a:buNone/>
            </a:pPr>
            <a:r>
              <a:rPr lang="en-CA" sz="2000" b="1" dirty="0"/>
              <a:t>Keep in mind:</a:t>
            </a:r>
          </a:p>
          <a:p>
            <a:pPr>
              <a:lnSpc>
                <a:spcPct val="80000"/>
              </a:lnSpc>
            </a:pPr>
            <a:r>
              <a:rPr lang="en-CA" sz="2000" dirty="0"/>
              <a:t>Chill down wine during fining stage</a:t>
            </a:r>
          </a:p>
          <a:p>
            <a:pPr>
              <a:lnSpc>
                <a:spcPct val="80000"/>
              </a:lnSpc>
            </a:pPr>
            <a:r>
              <a:rPr lang="en-CA" sz="2000" dirty="0"/>
              <a:t>Don’t filter unless well fined – conduct fining trials first</a:t>
            </a:r>
          </a:p>
          <a:p>
            <a:pPr>
              <a:lnSpc>
                <a:spcPct val="80000"/>
              </a:lnSpc>
            </a:pPr>
            <a:r>
              <a:rPr lang="en-CA" sz="2000" dirty="0"/>
              <a:t>Start with a DE filter or rough pads (T1500)</a:t>
            </a:r>
          </a:p>
          <a:p>
            <a:pPr>
              <a:lnSpc>
                <a:spcPct val="80000"/>
              </a:lnSpc>
            </a:pPr>
            <a:endParaRPr lang="en-CA" sz="1700" dirty="0"/>
          </a:p>
        </p:txBody>
      </p:sp>
    </p:spTree>
    <p:extLst>
      <p:ext uri="{BB962C8B-B14F-4D97-AF65-F5344CB8AC3E}">
        <p14:creationId xmlns:p14="http://schemas.microsoft.com/office/powerpoint/2010/main" val="1503344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11" name="Picture 10"/>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3" name="Picture 12"/>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4" name="Picture 13"/>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6" name="Straight Connector 1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5"/>
          <a:srcRect l="19565" r="6668" b="1"/>
          <a:stretch/>
        </p:blipFill>
        <p:spPr>
          <a:xfrm>
            <a:off x="1413219" y="1445211"/>
            <a:ext cx="2433793" cy="3858780"/>
          </a:xfrm>
          <a:prstGeom prst="rect">
            <a:avLst/>
          </a:prstGeom>
        </p:spPr>
      </p:pic>
      <p:sp>
        <p:nvSpPr>
          <p:cNvPr id="2" name="Title 1"/>
          <p:cNvSpPr>
            <a:spLocks noGrp="1"/>
          </p:cNvSpPr>
          <p:nvPr>
            <p:ph type="title"/>
          </p:nvPr>
        </p:nvSpPr>
        <p:spPr>
          <a:xfrm>
            <a:off x="4626507" y="853186"/>
            <a:ext cx="6270090" cy="1303867"/>
          </a:xfrm>
        </p:spPr>
        <p:txBody>
          <a:bodyPr>
            <a:normAutofit/>
          </a:bodyPr>
          <a:lstStyle/>
          <a:p>
            <a:pPr>
              <a:lnSpc>
                <a:spcPct val="90000"/>
              </a:lnSpc>
            </a:pPr>
            <a:r>
              <a:rPr lang="en-CA" sz="4100" b="1" dirty="0"/>
              <a:t>Low body wines - Increasing Wine Structure</a:t>
            </a:r>
          </a:p>
        </p:txBody>
      </p:sp>
      <p:sp>
        <p:nvSpPr>
          <p:cNvPr id="3" name="Content Placeholder 2"/>
          <p:cNvSpPr>
            <a:spLocks noGrp="1"/>
          </p:cNvSpPr>
          <p:nvPr>
            <p:ph idx="1"/>
          </p:nvPr>
        </p:nvSpPr>
        <p:spPr>
          <a:xfrm>
            <a:off x="4636482" y="2556932"/>
            <a:ext cx="6260114" cy="3572406"/>
          </a:xfrm>
        </p:spPr>
        <p:txBody>
          <a:bodyPr>
            <a:normAutofit/>
          </a:bodyPr>
          <a:lstStyle/>
          <a:p>
            <a:pPr marL="0" indent="0">
              <a:lnSpc>
                <a:spcPct val="80000"/>
              </a:lnSpc>
              <a:buNone/>
            </a:pPr>
            <a:r>
              <a:rPr lang="en-CA" sz="2000" dirty="0"/>
              <a:t>Using slightly under ripe fruit can create wines that need extra help.</a:t>
            </a:r>
          </a:p>
          <a:p>
            <a:pPr marL="0" indent="0">
              <a:lnSpc>
                <a:spcPct val="80000"/>
              </a:lnSpc>
              <a:buNone/>
            </a:pPr>
            <a:r>
              <a:rPr lang="en-CA" sz="2000" dirty="0"/>
              <a:t>Some wines can be improved by increasing structure, complexity and mouthfeel.</a:t>
            </a:r>
          </a:p>
          <a:p>
            <a:pPr marL="0" indent="0">
              <a:lnSpc>
                <a:spcPct val="80000"/>
              </a:lnSpc>
              <a:buNone/>
            </a:pPr>
            <a:endParaRPr lang="en-CA" sz="900" dirty="0"/>
          </a:p>
          <a:p>
            <a:pPr>
              <a:lnSpc>
                <a:spcPct val="80000"/>
              </a:lnSpc>
            </a:pPr>
            <a:r>
              <a:rPr lang="en-CA" sz="2000" dirty="0"/>
              <a:t>Use tannins pre ferment and post ferment</a:t>
            </a:r>
          </a:p>
          <a:p>
            <a:pPr>
              <a:lnSpc>
                <a:spcPct val="80000"/>
              </a:lnSpc>
            </a:pPr>
            <a:r>
              <a:rPr lang="en-CA" sz="2000" dirty="0"/>
              <a:t>Post ferment enzymes such as “BG” increase fruit aroma</a:t>
            </a:r>
          </a:p>
          <a:p>
            <a:pPr>
              <a:lnSpc>
                <a:spcPct val="80000"/>
              </a:lnSpc>
            </a:pPr>
            <a:r>
              <a:rPr lang="en-CA" sz="2000" dirty="0"/>
              <a:t>Adding Arabic gum prior to bottling increases mouthfeel</a:t>
            </a:r>
          </a:p>
          <a:p>
            <a:pPr>
              <a:lnSpc>
                <a:spcPct val="80000"/>
              </a:lnSpc>
            </a:pPr>
            <a:r>
              <a:rPr lang="en-CA" sz="2000" dirty="0"/>
              <a:t>Adding glycerine to increase mouthfeel (3-5ml/L)</a:t>
            </a:r>
          </a:p>
          <a:p>
            <a:pPr>
              <a:lnSpc>
                <a:spcPct val="80000"/>
              </a:lnSpc>
            </a:pPr>
            <a:r>
              <a:rPr lang="en-CA" sz="2000" dirty="0"/>
              <a:t>Some blending can also help</a:t>
            </a:r>
          </a:p>
        </p:txBody>
      </p:sp>
    </p:spTree>
    <p:extLst>
      <p:ext uri="{BB962C8B-B14F-4D97-AF65-F5344CB8AC3E}">
        <p14:creationId xmlns:p14="http://schemas.microsoft.com/office/powerpoint/2010/main" val="3786247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12" name="Picture 11"/>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7" name="Straight Connector 1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19"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19326" r="17603" b="1"/>
          <a:stretch/>
        </p:blipFill>
        <p:spPr>
          <a:xfrm>
            <a:off x="1412683" y="1410208"/>
            <a:ext cx="2433793" cy="3858780"/>
          </a:xfrm>
          <a:prstGeom prst="rect">
            <a:avLst/>
          </a:prstGeom>
        </p:spPr>
      </p:pic>
      <p:sp>
        <p:nvSpPr>
          <p:cNvPr id="2" name="Title 1"/>
          <p:cNvSpPr>
            <a:spLocks noGrp="1"/>
          </p:cNvSpPr>
          <p:nvPr>
            <p:ph type="title"/>
          </p:nvPr>
        </p:nvSpPr>
        <p:spPr>
          <a:xfrm>
            <a:off x="4626508" y="982132"/>
            <a:ext cx="6270090" cy="1303867"/>
          </a:xfrm>
        </p:spPr>
        <p:txBody>
          <a:bodyPr>
            <a:normAutofit/>
          </a:bodyPr>
          <a:lstStyle/>
          <a:p>
            <a:pPr lvl="0"/>
            <a:r>
              <a:rPr lang="en-CA" b="1" dirty="0"/>
              <a:t>Fruit Wine Blends</a:t>
            </a:r>
          </a:p>
        </p:txBody>
      </p:sp>
      <p:sp>
        <p:nvSpPr>
          <p:cNvPr id="3" name="Content Placeholder 2"/>
          <p:cNvSpPr>
            <a:spLocks noGrp="1"/>
          </p:cNvSpPr>
          <p:nvPr>
            <p:ph idx="1"/>
          </p:nvPr>
        </p:nvSpPr>
        <p:spPr>
          <a:xfrm>
            <a:off x="4454488" y="2436432"/>
            <a:ext cx="6692860" cy="3691468"/>
          </a:xfrm>
        </p:spPr>
        <p:txBody>
          <a:bodyPr>
            <a:normAutofit fontScale="92500" lnSpcReduction="10000"/>
          </a:bodyPr>
          <a:lstStyle/>
          <a:p>
            <a:pPr marL="0" indent="0" fontAlgn="base">
              <a:lnSpc>
                <a:spcPct val="80000"/>
              </a:lnSpc>
              <a:buNone/>
            </a:pPr>
            <a:r>
              <a:rPr lang="en-CA" sz="1800" dirty="0"/>
              <a:t>Blending is where a “good” wine can help make a “great” wine if  blended in the right proportion and with the right “partner”.</a:t>
            </a:r>
          </a:p>
          <a:p>
            <a:pPr marL="0" indent="0" fontAlgn="base">
              <a:lnSpc>
                <a:spcPct val="80000"/>
              </a:lnSpc>
              <a:buNone/>
            </a:pPr>
            <a:r>
              <a:rPr lang="en-CA" sz="1800" dirty="0"/>
              <a:t>Two clashing personalities do not always make a great relationship; the same can be said with wine.</a:t>
            </a:r>
          </a:p>
          <a:p>
            <a:pPr marL="0" indent="0" fontAlgn="base">
              <a:lnSpc>
                <a:spcPct val="80000"/>
              </a:lnSpc>
              <a:buNone/>
            </a:pPr>
            <a:r>
              <a:rPr lang="en-CA" sz="1800" dirty="0"/>
              <a:t>Like a partnership, need two compatible people to make a great couple. The ideal scenario of </a:t>
            </a:r>
            <a:r>
              <a:rPr lang="en-CA" sz="1800" dirty="0" err="1"/>
              <a:t>compabillity</a:t>
            </a:r>
            <a:r>
              <a:rPr lang="en-CA" sz="1800" dirty="0"/>
              <a:t> is when one’s strength complements the other’s weakness and vice versa. Blend a low acid wine with a high acid wine, or a strongly flavored wine with a more neutral wine.</a:t>
            </a:r>
          </a:p>
          <a:p>
            <a:pPr marL="0" indent="0" fontAlgn="base">
              <a:lnSpc>
                <a:spcPct val="80000"/>
              </a:lnSpc>
              <a:buNone/>
            </a:pPr>
            <a:r>
              <a:rPr lang="en-CA" sz="1800" dirty="0"/>
              <a:t>Used to tweak, soften, acidify, tone down, build up, </a:t>
            </a:r>
            <a:r>
              <a:rPr lang="en-CA" sz="1800" dirty="0" err="1"/>
              <a:t>etc</a:t>
            </a:r>
            <a:endParaRPr lang="en-CA" sz="1800" dirty="0"/>
          </a:p>
          <a:p>
            <a:pPr marL="0" indent="0">
              <a:lnSpc>
                <a:spcPct val="80000"/>
              </a:lnSpc>
              <a:buNone/>
            </a:pPr>
            <a:r>
              <a:rPr lang="en-CA" sz="1800" b="1" dirty="0"/>
              <a:t>What works:</a:t>
            </a:r>
          </a:p>
          <a:p>
            <a:pPr marL="0" indent="0">
              <a:lnSpc>
                <a:spcPct val="80000"/>
              </a:lnSpc>
              <a:buNone/>
            </a:pPr>
            <a:r>
              <a:rPr lang="en-CA" sz="1800" dirty="0"/>
              <a:t>Cranberry – Apple</a:t>
            </a:r>
            <a:br>
              <a:rPr lang="en-CA" sz="1800" dirty="0"/>
            </a:br>
            <a:r>
              <a:rPr lang="en-CA" sz="1800" dirty="0"/>
              <a:t>Saskatoon – Strawberry</a:t>
            </a:r>
            <a:br>
              <a:rPr lang="en-CA" sz="1800" dirty="0"/>
            </a:br>
            <a:r>
              <a:rPr lang="en-CA" sz="1800" dirty="0" err="1"/>
              <a:t>Strawberry</a:t>
            </a:r>
            <a:r>
              <a:rPr lang="en-CA" sz="1800" dirty="0"/>
              <a:t> – Rhubarb</a:t>
            </a:r>
            <a:br>
              <a:rPr lang="en-CA" sz="1800" dirty="0"/>
            </a:br>
            <a:r>
              <a:rPr lang="en-CA" sz="1800" dirty="0"/>
              <a:t>Raspberry – Pear</a:t>
            </a:r>
            <a:br>
              <a:rPr lang="en-CA" sz="1800" dirty="0"/>
            </a:br>
            <a:r>
              <a:rPr lang="en-CA" sz="1800" dirty="0"/>
              <a:t>Passion Fruit – Apple</a:t>
            </a:r>
          </a:p>
          <a:p>
            <a:pPr fontAlgn="base">
              <a:lnSpc>
                <a:spcPct val="80000"/>
              </a:lnSpc>
            </a:pPr>
            <a:endParaRPr lang="en-CA" sz="1100" dirty="0"/>
          </a:p>
        </p:txBody>
      </p:sp>
    </p:spTree>
    <p:extLst>
      <p:ext uri="{BB962C8B-B14F-4D97-AF65-F5344CB8AC3E}">
        <p14:creationId xmlns:p14="http://schemas.microsoft.com/office/powerpoint/2010/main" val="2307892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1" name="Picture 10">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4" name="Picture 13">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6" name="Straight Connector 15">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9401732C-37EE-4B98-A709-9530173F3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654E48C8-2A00-4C54-BC9C-B18EE49E9C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21" name="Picture 20">
              <a:extLst>
                <a:ext uri="{FF2B5EF4-FFF2-40B4-BE49-F238E27FC236}">
                  <a16:creationId xmlns:a16="http://schemas.microsoft.com/office/drawing/2014/main" id="{CE0A0544-8F52-43F0-AC3E-DF683908B5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2" name="Rectangle 21">
              <a:extLst>
                <a:ext uri="{FF2B5EF4-FFF2-40B4-BE49-F238E27FC236}">
                  <a16:creationId xmlns:a16="http://schemas.microsoft.com/office/drawing/2014/main" id="{2F4057D3-A680-4443-9E51-ED920A691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3" name="Picture 22">
              <a:extLst>
                <a:ext uri="{FF2B5EF4-FFF2-40B4-BE49-F238E27FC236}">
                  <a16:creationId xmlns:a16="http://schemas.microsoft.com/office/drawing/2014/main" id="{2F6853A4-7B38-4FDE-B024-AE8BA71E738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4" name="Picture 23">
              <a:extLst>
                <a:ext uri="{FF2B5EF4-FFF2-40B4-BE49-F238E27FC236}">
                  <a16:creationId xmlns:a16="http://schemas.microsoft.com/office/drawing/2014/main" id="{86ADF4DB-4290-4441-8F8E-04152FE6063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997528" y="982132"/>
            <a:ext cx="4094017" cy="2823880"/>
          </a:xfrm>
        </p:spPr>
        <p:txBody>
          <a:bodyPr vert="horz" lIns="91440" tIns="45720" rIns="91440" bIns="45720" rtlCol="0" anchor="b">
            <a:normAutofit/>
          </a:bodyPr>
          <a:lstStyle/>
          <a:p>
            <a:r>
              <a:rPr lang="en-US" sz="4800" b="1" dirty="0">
                <a:solidFill>
                  <a:srgbClr val="262626"/>
                </a:solidFill>
              </a:rPr>
              <a:t>Getting to the next level</a:t>
            </a:r>
          </a:p>
        </p:txBody>
      </p:sp>
      <p:sp>
        <p:nvSpPr>
          <p:cNvPr id="3" name="Text Placeholder 2"/>
          <p:cNvSpPr>
            <a:spLocks noGrp="1"/>
          </p:cNvSpPr>
          <p:nvPr>
            <p:ph type="body" idx="1"/>
          </p:nvPr>
        </p:nvSpPr>
        <p:spPr>
          <a:xfrm>
            <a:off x="997528" y="4076944"/>
            <a:ext cx="4094017" cy="1679620"/>
          </a:xfrm>
        </p:spPr>
        <p:txBody>
          <a:bodyPr vert="horz" lIns="91440" tIns="45720" rIns="91440" bIns="45720" rtlCol="0" anchor="t">
            <a:normAutofit/>
          </a:bodyPr>
          <a:lstStyle/>
          <a:p>
            <a:pPr>
              <a:lnSpc>
                <a:spcPct val="90000"/>
              </a:lnSpc>
            </a:pPr>
            <a:r>
              <a:rPr lang="en-US" sz="1900" b="1" kern="1200" cap="none" dirty="0">
                <a:solidFill>
                  <a:srgbClr val="000000"/>
                </a:solidFill>
                <a:effectLst/>
                <a:latin typeface="+mn-lt"/>
                <a:ea typeface="+mn-ea"/>
                <a:cs typeface="+mn-cs"/>
              </a:rPr>
              <a:t>Important: </a:t>
            </a:r>
            <a:r>
              <a:rPr lang="en-US" sz="1900" kern="1200" cap="none" dirty="0">
                <a:solidFill>
                  <a:srgbClr val="000000"/>
                </a:solidFill>
                <a:effectLst/>
                <a:latin typeface="+mn-lt"/>
                <a:ea typeface="+mn-ea"/>
                <a:cs typeface="+mn-cs"/>
              </a:rPr>
              <a:t>What wine judges are looking for in your wines</a:t>
            </a:r>
          </a:p>
          <a:p>
            <a:pPr>
              <a:lnSpc>
                <a:spcPct val="90000"/>
              </a:lnSpc>
            </a:pPr>
            <a:endParaRPr lang="en-US" sz="1900" kern="1200" cap="none" dirty="0">
              <a:solidFill>
                <a:srgbClr val="000000"/>
              </a:solidFill>
              <a:effectLst/>
              <a:latin typeface="+mn-lt"/>
              <a:ea typeface="+mn-ea"/>
              <a:cs typeface="+mn-cs"/>
            </a:endParaRPr>
          </a:p>
          <a:p>
            <a:pPr>
              <a:lnSpc>
                <a:spcPct val="90000"/>
              </a:lnSpc>
            </a:pPr>
            <a:r>
              <a:rPr lang="en-US" sz="1900" b="1" kern="1200" cap="none" dirty="0">
                <a:solidFill>
                  <a:srgbClr val="000000"/>
                </a:solidFill>
                <a:effectLst/>
                <a:latin typeface="+mn-lt"/>
                <a:ea typeface="+mn-ea"/>
                <a:cs typeface="+mn-cs"/>
              </a:rPr>
              <a:t>Way More Important: </a:t>
            </a:r>
            <a:r>
              <a:rPr lang="en-US" sz="1900" kern="1200" cap="none" dirty="0">
                <a:solidFill>
                  <a:srgbClr val="000000"/>
                </a:solidFill>
                <a:effectLst/>
                <a:latin typeface="+mn-lt"/>
                <a:ea typeface="+mn-ea"/>
                <a:cs typeface="+mn-cs"/>
              </a:rPr>
              <a:t>What wine consumers are looking for in your wine</a:t>
            </a:r>
          </a:p>
        </p:txBody>
      </p:sp>
      <p:pic>
        <p:nvPicPr>
          <p:cNvPr id="5" name="Picture 4" descr="Text&#10;&#10;Description automatically generated with medium confidence">
            <a:extLst>
              <a:ext uri="{FF2B5EF4-FFF2-40B4-BE49-F238E27FC236}">
                <a16:creationId xmlns:a16="http://schemas.microsoft.com/office/drawing/2014/main" id="{5B71C636-79F8-23BF-0553-CE5033B0E775}"/>
              </a:ext>
            </a:extLst>
          </p:cNvPr>
          <p:cNvPicPr>
            <a:picLocks noChangeAspect="1"/>
          </p:cNvPicPr>
          <p:nvPr/>
        </p:nvPicPr>
        <p:blipFill>
          <a:blip r:embed="rId8"/>
          <a:stretch>
            <a:fillRect/>
          </a:stretch>
        </p:blipFill>
        <p:spPr>
          <a:xfrm>
            <a:off x="5922215" y="982131"/>
            <a:ext cx="4462372" cy="4893735"/>
          </a:xfrm>
          <a:prstGeom prst="rect">
            <a:avLst/>
          </a:prstGeom>
          <a:ln w="57150" cmpd="thickThin">
            <a:solidFill>
              <a:srgbClr val="7F7F7F"/>
            </a:solidFill>
            <a:miter lim="800000"/>
          </a:ln>
        </p:spPr>
      </p:pic>
    </p:spTree>
    <p:extLst>
      <p:ext uri="{BB962C8B-B14F-4D97-AF65-F5344CB8AC3E}">
        <p14:creationId xmlns:p14="http://schemas.microsoft.com/office/powerpoint/2010/main" val="3517838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What Wine Judges are Looking for</a:t>
            </a:r>
          </a:p>
        </p:txBody>
      </p:sp>
      <p:sp>
        <p:nvSpPr>
          <p:cNvPr id="3" name="Content Placeholder 2"/>
          <p:cNvSpPr>
            <a:spLocks noGrp="1"/>
          </p:cNvSpPr>
          <p:nvPr>
            <p:ph idx="1"/>
          </p:nvPr>
        </p:nvSpPr>
        <p:spPr>
          <a:xfrm>
            <a:off x="1069849" y="2121407"/>
            <a:ext cx="4959759" cy="4570337"/>
          </a:xfrm>
        </p:spPr>
        <p:txBody>
          <a:bodyPr>
            <a:normAutofit fontScale="92500" lnSpcReduction="20000"/>
          </a:bodyPr>
          <a:lstStyle/>
          <a:p>
            <a:pPr marL="0" indent="0">
              <a:buNone/>
            </a:pPr>
            <a:endParaRPr lang="en-CA" b="1" dirty="0"/>
          </a:p>
          <a:p>
            <a:pPr marL="0" indent="0">
              <a:buNone/>
            </a:pPr>
            <a:r>
              <a:rPr lang="en-CA" b="1" dirty="0"/>
              <a:t>Are you making a fruit wine or a “Wannabe” grape wine?</a:t>
            </a:r>
            <a:endParaRPr lang="en-CA" dirty="0"/>
          </a:p>
          <a:p>
            <a:r>
              <a:rPr lang="en-CA" sz="2400" dirty="0"/>
              <a:t>Appearance – vibrant and clear?</a:t>
            </a:r>
          </a:p>
          <a:p>
            <a:r>
              <a:rPr lang="en-CA" sz="2400" dirty="0"/>
              <a:t>Nose – most important factor in determining wine quality</a:t>
            </a:r>
          </a:p>
          <a:p>
            <a:r>
              <a:rPr lang="en-CA" sz="2400" dirty="0"/>
              <a:t>Taste – complex, mouthfeel, true to the fruit</a:t>
            </a:r>
          </a:p>
          <a:p>
            <a:r>
              <a:rPr lang="en-CA" sz="2400" dirty="0"/>
              <a:t>Finish – long and lingering or short? Off-flavors? After Taste?</a:t>
            </a:r>
          </a:p>
          <a:p>
            <a:r>
              <a:rPr lang="en-CA" sz="2400" dirty="0"/>
              <a:t>Overall impression and how it compares to the wines made by your peers.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600275"/>
            <a:ext cx="5034256" cy="3571924"/>
          </a:xfrm>
          <a:prstGeom prst="rect">
            <a:avLst/>
          </a:prstGeom>
        </p:spPr>
      </p:pic>
    </p:spTree>
    <p:extLst>
      <p:ext uri="{BB962C8B-B14F-4D97-AF65-F5344CB8AC3E}">
        <p14:creationId xmlns:p14="http://schemas.microsoft.com/office/powerpoint/2010/main" val="3477134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145" y="484632"/>
            <a:ext cx="10681855" cy="1609344"/>
          </a:xfrm>
        </p:spPr>
        <p:txBody>
          <a:bodyPr/>
          <a:lstStyle/>
          <a:p>
            <a:r>
              <a:rPr lang="en-CA" dirty="0"/>
              <a:t>What wine consumers are looking for</a:t>
            </a:r>
          </a:p>
        </p:txBody>
      </p:sp>
      <p:sp>
        <p:nvSpPr>
          <p:cNvPr id="3" name="Content Placeholder 2"/>
          <p:cNvSpPr>
            <a:spLocks noGrp="1"/>
          </p:cNvSpPr>
          <p:nvPr>
            <p:ph idx="1"/>
          </p:nvPr>
        </p:nvSpPr>
        <p:spPr>
          <a:xfrm>
            <a:off x="748145" y="2121408"/>
            <a:ext cx="6236323" cy="4050792"/>
          </a:xfrm>
        </p:spPr>
        <p:txBody>
          <a:bodyPr>
            <a:normAutofit fontScale="85000" lnSpcReduction="10000"/>
          </a:bodyPr>
          <a:lstStyle/>
          <a:p>
            <a:r>
              <a:rPr lang="en-CA" b="1" dirty="0"/>
              <a:t>Balance is key!</a:t>
            </a:r>
          </a:p>
          <a:p>
            <a:r>
              <a:rPr lang="en-CA" dirty="0"/>
              <a:t>Is the wine an enhanced and clear expression of the fruit stated on the label?</a:t>
            </a:r>
          </a:p>
          <a:p>
            <a:r>
              <a:rPr lang="en-CA" dirty="0"/>
              <a:t>Does the wine look brilliant, clear and healthy?</a:t>
            </a:r>
          </a:p>
          <a:p>
            <a:r>
              <a:rPr lang="en-CA" dirty="0"/>
              <a:t>Does the wine have a clean, vibrant and natural aroma?</a:t>
            </a:r>
          </a:p>
          <a:p>
            <a:r>
              <a:rPr lang="en-CA" dirty="0"/>
              <a:t>Does the wine provide the drinker an enhanced experience?</a:t>
            </a:r>
          </a:p>
          <a:p>
            <a:r>
              <a:rPr lang="en-CA" dirty="0"/>
              <a:t>Is the wine so good that the drinker will want to buy this wine again and tell their friends about it?</a:t>
            </a:r>
          </a:p>
          <a:p>
            <a:pPr marL="0" indent="0">
              <a:buNone/>
            </a:pPr>
            <a:r>
              <a:rPr lang="en-CA" b="1" dirty="0"/>
              <a:t>Have the above in mind when planning production.</a:t>
            </a:r>
          </a:p>
          <a:p>
            <a:endParaRPr lang="en-CA" dirty="0"/>
          </a:p>
          <a:p>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4468" y="2655461"/>
            <a:ext cx="4445532" cy="2982686"/>
          </a:xfrm>
          <a:prstGeom prst="rect">
            <a:avLst/>
          </a:prstGeom>
        </p:spPr>
      </p:pic>
    </p:spTree>
    <p:extLst>
      <p:ext uri="{BB962C8B-B14F-4D97-AF65-F5344CB8AC3E}">
        <p14:creationId xmlns:p14="http://schemas.microsoft.com/office/powerpoint/2010/main" val="36581859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sz="6000" b="1" dirty="0"/>
              <a:t>Questions?</a:t>
            </a:r>
          </a:p>
        </p:txBody>
      </p:sp>
      <p:sp>
        <p:nvSpPr>
          <p:cNvPr id="3" name="TextBox 2"/>
          <p:cNvSpPr txBox="1"/>
          <p:nvPr/>
        </p:nvSpPr>
        <p:spPr>
          <a:xfrm>
            <a:off x="3362548" y="5363023"/>
            <a:ext cx="5466901" cy="707886"/>
          </a:xfrm>
          <a:prstGeom prst="rect">
            <a:avLst/>
          </a:prstGeom>
          <a:noFill/>
        </p:spPr>
        <p:txBody>
          <a:bodyPr wrap="square" rtlCol="0">
            <a:spAutoFit/>
          </a:bodyPr>
          <a:lstStyle/>
          <a:p>
            <a:r>
              <a:rPr lang="en-CA" sz="4000" b="1" dirty="0"/>
              <a:t>dominic@wineplanet.ca</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88" y="2470004"/>
            <a:ext cx="2893019" cy="2893019"/>
          </a:xfrm>
          <a:prstGeom prst="rect">
            <a:avLst/>
          </a:prstGeom>
        </p:spPr>
      </p:pic>
    </p:spTree>
    <p:extLst>
      <p:ext uri="{BB962C8B-B14F-4D97-AF65-F5344CB8AC3E}">
        <p14:creationId xmlns:p14="http://schemas.microsoft.com/office/powerpoint/2010/main" val="289176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3" name="Picture 12"/>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6" name="Picture 15"/>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8" name="Straight Connector 1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20" name="Rectangle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Grp="1" noChangeAspect="1"/>
          </p:cNvPicPr>
          <p:nvPr>
            <p:ph idx="1"/>
          </p:nvPr>
        </p:nvPicPr>
        <p:blipFill rotWithShape="1">
          <a:blip r:embed="rId5">
            <a:extLst>
              <a:ext uri="{28A0092B-C50C-407E-A947-70E740481C1C}">
                <a14:useLocalDpi xmlns:a14="http://schemas.microsoft.com/office/drawing/2010/main" val="0"/>
              </a:ext>
            </a:extLst>
          </a:blip>
          <a:srcRect l="18843" r="5809" b="3"/>
          <a:stretch/>
        </p:blipFill>
        <p:spPr>
          <a:xfrm>
            <a:off x="1412683" y="1410208"/>
            <a:ext cx="3876801" cy="3858780"/>
          </a:xfrm>
          <a:prstGeom prst="rect">
            <a:avLst/>
          </a:prstGeom>
        </p:spPr>
      </p:pic>
      <p:sp>
        <p:nvSpPr>
          <p:cNvPr id="2" name="Title 1"/>
          <p:cNvSpPr>
            <a:spLocks noGrp="1"/>
          </p:cNvSpPr>
          <p:nvPr>
            <p:ph type="title"/>
          </p:nvPr>
        </p:nvSpPr>
        <p:spPr>
          <a:xfrm>
            <a:off x="6094412" y="982132"/>
            <a:ext cx="4802185" cy="1303867"/>
          </a:xfrm>
        </p:spPr>
        <p:txBody>
          <a:bodyPr vert="horz" lIns="91440" tIns="45720" rIns="91440" bIns="45720" rtlCol="0" anchor="ctr">
            <a:normAutofit fontScale="90000"/>
          </a:bodyPr>
          <a:lstStyle/>
          <a:p>
            <a:pPr>
              <a:lnSpc>
                <a:spcPct val="90000"/>
              </a:lnSpc>
            </a:pPr>
            <a:r>
              <a:rPr lang="en-US" b="1" dirty="0"/>
              <a:t>From a ‘good’ wine to ‘GREAT’ wine</a:t>
            </a:r>
          </a:p>
        </p:txBody>
      </p:sp>
      <p:sp>
        <p:nvSpPr>
          <p:cNvPr id="5" name="TextBox 4"/>
          <p:cNvSpPr txBox="1"/>
          <p:nvPr/>
        </p:nvSpPr>
        <p:spPr>
          <a:xfrm>
            <a:off x="6094412" y="2556932"/>
            <a:ext cx="4802184" cy="3318936"/>
          </a:xfrm>
          <a:prstGeom prst="rect">
            <a:avLst/>
          </a:prstGeom>
        </p:spPr>
        <p:txBody>
          <a:bodyPr vert="horz" lIns="91440" tIns="45720" rIns="91440" bIns="45720" rtlCol="0" anchor="t">
            <a:normAutofit/>
          </a:bodyPr>
          <a:lstStyle/>
          <a:p>
            <a:pPr marL="285750" indent="-285750">
              <a:spcBef>
                <a:spcPct val="20000"/>
              </a:spcBef>
              <a:spcAft>
                <a:spcPts val="600"/>
              </a:spcAft>
              <a:buClr>
                <a:schemeClr val="accent1"/>
              </a:buClr>
              <a:buSzPct val="115000"/>
              <a:buFont typeface="Arial"/>
              <a:buChar char="•"/>
            </a:pPr>
            <a:r>
              <a:rPr lang="en-US" sz="2000" dirty="0">
                <a:solidFill>
                  <a:schemeClr val="tx1">
                    <a:lumMod val="85000"/>
                    <a:lumOff val="15000"/>
                  </a:schemeClr>
                </a:solidFill>
              </a:rPr>
              <a:t>Making a drinkable wine – not a  big deal</a:t>
            </a:r>
          </a:p>
          <a:p>
            <a:pPr marL="285750" indent="-285750">
              <a:spcBef>
                <a:spcPct val="20000"/>
              </a:spcBef>
              <a:spcAft>
                <a:spcPts val="600"/>
              </a:spcAft>
              <a:buClr>
                <a:schemeClr val="accent1"/>
              </a:buClr>
              <a:buSzPct val="115000"/>
              <a:buFont typeface="Arial"/>
              <a:buChar char="•"/>
            </a:pPr>
            <a:r>
              <a:rPr lang="en-US" sz="2000" dirty="0">
                <a:solidFill>
                  <a:schemeClr val="tx1">
                    <a:lumMod val="85000"/>
                    <a:lumOff val="15000"/>
                  </a:schemeClr>
                </a:solidFill>
              </a:rPr>
              <a:t>Making a GREAT wine – more to it</a:t>
            </a:r>
          </a:p>
          <a:p>
            <a:pPr marL="285750" indent="-285750">
              <a:spcBef>
                <a:spcPct val="20000"/>
              </a:spcBef>
              <a:spcAft>
                <a:spcPts val="600"/>
              </a:spcAft>
              <a:buClr>
                <a:schemeClr val="accent1"/>
              </a:buClr>
              <a:buSzPct val="115000"/>
              <a:buFont typeface="Arial"/>
              <a:buChar char="•"/>
            </a:pPr>
            <a:r>
              <a:rPr lang="en-US" sz="2000" dirty="0">
                <a:solidFill>
                  <a:schemeClr val="tx1">
                    <a:lumMod val="85000"/>
                    <a:lumOff val="15000"/>
                  </a:schemeClr>
                </a:solidFill>
              </a:rPr>
              <a:t>Similar principles to raising a child</a:t>
            </a:r>
          </a:p>
          <a:p>
            <a:pPr marL="285750" indent="-285750">
              <a:spcBef>
                <a:spcPct val="20000"/>
              </a:spcBef>
              <a:spcAft>
                <a:spcPts val="600"/>
              </a:spcAft>
              <a:buClr>
                <a:schemeClr val="accent1"/>
              </a:buClr>
              <a:buSzPct val="115000"/>
              <a:buFont typeface="Arial"/>
              <a:buChar char="•"/>
            </a:pPr>
            <a:r>
              <a:rPr lang="en-US" sz="2000" dirty="0">
                <a:solidFill>
                  <a:schemeClr val="tx1">
                    <a:lumMod val="85000"/>
                    <a:lumOff val="15000"/>
                  </a:schemeClr>
                </a:solidFill>
              </a:rPr>
              <a:t>Be ready to: Encourage, Protect, Correct, Sometimes Punish, Inspire and Direct.</a:t>
            </a:r>
          </a:p>
          <a:p>
            <a:pPr marL="285750" indent="-285750">
              <a:spcBef>
                <a:spcPct val="20000"/>
              </a:spcBef>
              <a:spcAft>
                <a:spcPts val="600"/>
              </a:spcAft>
              <a:buClr>
                <a:schemeClr val="accent1"/>
              </a:buClr>
              <a:buSzPct val="115000"/>
              <a:buFont typeface="Arial"/>
              <a:buChar char="•"/>
            </a:pPr>
            <a:r>
              <a:rPr lang="en-US" sz="2000" dirty="0">
                <a:solidFill>
                  <a:schemeClr val="tx1">
                    <a:lumMod val="85000"/>
                    <a:lumOff val="15000"/>
                  </a:schemeClr>
                </a:solidFill>
              </a:rPr>
              <a:t>Goal is to prevent faults, enhance what you have and turn your fruit into the very best it can be.</a:t>
            </a:r>
          </a:p>
        </p:txBody>
      </p:sp>
    </p:spTree>
    <p:extLst>
      <p:ext uri="{BB962C8B-B14F-4D97-AF65-F5344CB8AC3E}">
        <p14:creationId xmlns:p14="http://schemas.microsoft.com/office/powerpoint/2010/main" val="191116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a:blip r:embed="rId3"/>
            <a:stretch/>
          </a:blipFill>
          <a:ln>
            <a:noFill/>
          </a:ln>
          <a:effectLst/>
        </p:spPr>
      </p:sp>
      <p:grpSp>
        <p:nvGrpSpPr>
          <p:cNvPr id="37" name="Group 36"/>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38" name="Picture 37"/>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9" name="Rectangle 38"/>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40" name="Picture 39"/>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41" name="Picture 40"/>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43" name="Straight Connector 4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45" name="Rectangle 4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48" name="Picture 47"/>
            <p:cNvPicPr>
              <a:picLocks noChangeAspect="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9" name="Rectangle 48"/>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50" name="Picture 49"/>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51" name="Picture 50"/>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53" name="Rectangle 5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8"/>
          <a:srcRect l="6230" r="6708"/>
          <a:stretch/>
        </p:blipFill>
        <p:spPr>
          <a:xfrm>
            <a:off x="1412683" y="1410208"/>
            <a:ext cx="4348925" cy="3858780"/>
          </a:xfrm>
          <a:prstGeom prst="rect">
            <a:avLst/>
          </a:prstGeom>
        </p:spPr>
      </p:pic>
      <p:cxnSp>
        <p:nvCxnSpPr>
          <p:cNvPr id="55" name="Straight Connector 54"/>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title"/>
          </p:nvPr>
        </p:nvSpPr>
        <p:spPr>
          <a:xfrm>
            <a:off x="6553770" y="1041401"/>
            <a:ext cx="4538526" cy="2345264"/>
          </a:xfrm>
        </p:spPr>
        <p:txBody>
          <a:bodyPr vert="horz" lIns="91440" tIns="45720" rIns="91440" bIns="45720" rtlCol="0" anchor="b">
            <a:normAutofit/>
          </a:bodyPr>
          <a:lstStyle/>
          <a:p>
            <a:r>
              <a:rPr lang="en-US" sz="5400" b="1" dirty="0"/>
              <a:t>Dealing with unruly wine </a:t>
            </a:r>
          </a:p>
        </p:txBody>
      </p:sp>
      <p:sp>
        <p:nvSpPr>
          <p:cNvPr id="7" name="Text Placeholder 6"/>
          <p:cNvSpPr>
            <a:spLocks noGrp="1"/>
          </p:cNvSpPr>
          <p:nvPr>
            <p:ph type="body" idx="1"/>
          </p:nvPr>
        </p:nvSpPr>
        <p:spPr>
          <a:xfrm>
            <a:off x="6579045" y="3657597"/>
            <a:ext cx="4513252" cy="1854202"/>
          </a:xfrm>
        </p:spPr>
        <p:txBody>
          <a:bodyPr vert="horz" lIns="91440" tIns="45720" rIns="91440" bIns="45720" rtlCol="0" anchor="t">
            <a:normAutofit/>
          </a:bodyPr>
          <a:lstStyle/>
          <a:p>
            <a:r>
              <a:rPr lang="en-US" dirty="0"/>
              <a:t>Issues that happen in fruit wine, how to prevent them (ideal) or overcome them when they do occur.</a:t>
            </a:r>
          </a:p>
        </p:txBody>
      </p:sp>
    </p:spTree>
    <p:extLst>
      <p:ext uri="{BB962C8B-B14F-4D97-AF65-F5344CB8AC3E}">
        <p14:creationId xmlns:p14="http://schemas.microsoft.com/office/powerpoint/2010/main" val="3974212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98447" y="790576"/>
            <a:ext cx="9601200" cy="1303337"/>
          </a:xfrm>
        </p:spPr>
        <p:txBody>
          <a:bodyPr/>
          <a:lstStyle/>
          <a:p>
            <a:pPr lvl="0"/>
            <a:r>
              <a:rPr lang="en-CA" b="1" dirty="0"/>
              <a:t>Colour dropping – Colour stability</a:t>
            </a:r>
          </a:p>
        </p:txBody>
      </p:sp>
      <p:sp>
        <p:nvSpPr>
          <p:cNvPr id="3" name="Content Placeholder 2"/>
          <p:cNvSpPr>
            <a:spLocks noGrp="1"/>
          </p:cNvSpPr>
          <p:nvPr>
            <p:ph idx="4294967295"/>
          </p:nvPr>
        </p:nvSpPr>
        <p:spPr>
          <a:xfrm>
            <a:off x="2312066" y="2093913"/>
            <a:ext cx="7573962" cy="1709737"/>
          </a:xfrm>
        </p:spPr>
        <p:txBody>
          <a:bodyPr>
            <a:normAutofit lnSpcReduction="10000"/>
          </a:bodyPr>
          <a:lstStyle/>
          <a:p>
            <a:pPr marL="274320" lvl="1" indent="0">
              <a:buNone/>
            </a:pPr>
            <a:r>
              <a:rPr lang="en-CA" sz="2000" dirty="0"/>
              <a:t>Improper enzyme use			Improper fining use</a:t>
            </a:r>
          </a:p>
          <a:p>
            <a:pPr marL="274320" lvl="1" indent="0">
              <a:buNone/>
            </a:pPr>
            <a:r>
              <a:rPr lang="en-CA" sz="2000" dirty="0"/>
              <a:t>Fermenting too warm			Oxidation of delicate fruit</a:t>
            </a:r>
          </a:p>
          <a:p>
            <a:pPr marL="274320" lvl="1" indent="0">
              <a:buNone/>
            </a:pPr>
            <a:r>
              <a:rPr lang="en-CA" sz="2000" dirty="0"/>
              <a:t>Improper KMS use				Use tannins!</a:t>
            </a:r>
          </a:p>
          <a:p>
            <a:pPr marL="274320" lvl="1" indent="0">
              <a:buNone/>
            </a:pPr>
            <a:r>
              <a:rPr lang="en-CA" sz="2000" dirty="0"/>
              <a:t>Use inactivated yeast			Use frozen fruit – better extraction</a:t>
            </a:r>
          </a:p>
          <a:p>
            <a:pPr marL="0" indent="0">
              <a:buNone/>
            </a:pPr>
            <a:endParaRPr lang="en-CA" sz="1800" dirty="0"/>
          </a:p>
          <a:p>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6270" y="4127268"/>
            <a:ext cx="7845553" cy="1959437"/>
          </a:xfrm>
          <a:prstGeom prst="rect">
            <a:avLst/>
          </a:prstGeom>
        </p:spPr>
      </p:pic>
    </p:spTree>
    <p:extLst>
      <p:ext uri="{BB962C8B-B14F-4D97-AF65-F5344CB8AC3E}">
        <p14:creationId xmlns:p14="http://schemas.microsoft.com/office/powerpoint/2010/main" val="2520305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9968" y="3244229"/>
            <a:ext cx="2966630" cy="2069224"/>
          </a:xfrm>
          <a:prstGeom prst="rect">
            <a:avLst/>
          </a:prstGeom>
          <a:ln w="57150" cmpd="thickThin">
            <a:solidFill>
              <a:schemeClr val="tx1">
                <a:lumMod val="50000"/>
                <a:lumOff val="50000"/>
              </a:schemeClr>
            </a:solidFill>
            <a:miter lim="800000"/>
          </a:ln>
        </p:spPr>
      </p:pic>
      <p:sp>
        <p:nvSpPr>
          <p:cNvPr id="2" name="Title 1"/>
          <p:cNvSpPr>
            <a:spLocks noGrp="1"/>
          </p:cNvSpPr>
          <p:nvPr>
            <p:ph type="title"/>
          </p:nvPr>
        </p:nvSpPr>
        <p:spPr/>
        <p:txBody>
          <a:bodyPr>
            <a:normAutofit fontScale="90000"/>
          </a:bodyPr>
          <a:lstStyle/>
          <a:p>
            <a:pPr>
              <a:lnSpc>
                <a:spcPct val="90000"/>
              </a:lnSpc>
            </a:pPr>
            <a:r>
              <a:rPr lang="en-CA" sz="5300" b="1" dirty="0"/>
              <a:t>Preventing Refermentation </a:t>
            </a:r>
            <a:br>
              <a:rPr lang="en-CA" b="1" dirty="0"/>
            </a:br>
            <a:r>
              <a:rPr lang="en-CA" b="1" dirty="0"/>
              <a:t>- using preservatives -</a:t>
            </a:r>
          </a:p>
        </p:txBody>
      </p:sp>
      <p:sp>
        <p:nvSpPr>
          <p:cNvPr id="3" name="Content Placeholder 2"/>
          <p:cNvSpPr>
            <a:spLocks noGrp="1"/>
          </p:cNvSpPr>
          <p:nvPr>
            <p:ph idx="1"/>
          </p:nvPr>
        </p:nvSpPr>
        <p:spPr>
          <a:xfrm>
            <a:off x="1295401" y="2556932"/>
            <a:ext cx="6562723" cy="3443818"/>
          </a:xfrm>
        </p:spPr>
        <p:txBody>
          <a:bodyPr>
            <a:normAutofit/>
          </a:bodyPr>
          <a:lstStyle/>
          <a:p>
            <a:pPr>
              <a:lnSpc>
                <a:spcPct val="80000"/>
              </a:lnSpc>
            </a:pPr>
            <a:r>
              <a:rPr lang="en-CA" sz="1800" dirty="0"/>
              <a:t>Proper cleaning and sanitation</a:t>
            </a:r>
          </a:p>
          <a:p>
            <a:pPr>
              <a:lnSpc>
                <a:spcPct val="80000"/>
              </a:lnSpc>
            </a:pPr>
            <a:r>
              <a:rPr lang="en-CA" sz="1800" dirty="0"/>
              <a:t>Proper FSO2 levels – aim for a 0.8ml/L  Molecular SO2 level</a:t>
            </a:r>
          </a:p>
          <a:p>
            <a:pPr>
              <a:lnSpc>
                <a:spcPct val="80000"/>
              </a:lnSpc>
            </a:pPr>
            <a:r>
              <a:rPr lang="en-CA" sz="1800" dirty="0"/>
              <a:t>Sorbate Levels – two schools of thought, aim for 180-220ppm </a:t>
            </a:r>
          </a:p>
          <a:p>
            <a:pPr>
              <a:lnSpc>
                <a:spcPct val="80000"/>
              </a:lnSpc>
            </a:pPr>
            <a:r>
              <a:rPr lang="en-CA" sz="1800" dirty="0"/>
              <a:t>Proper sterile filtration techniques</a:t>
            </a:r>
          </a:p>
          <a:p>
            <a:pPr>
              <a:lnSpc>
                <a:spcPct val="80000"/>
              </a:lnSpc>
            </a:pPr>
            <a:r>
              <a:rPr lang="en-CA" sz="1800" dirty="0"/>
              <a:t>Don’t bottle in same room while other wines are actively fermenting</a:t>
            </a:r>
          </a:p>
          <a:p>
            <a:pPr>
              <a:lnSpc>
                <a:spcPct val="80000"/>
              </a:lnSpc>
            </a:pPr>
            <a:r>
              <a:rPr lang="en-CA" sz="1800" dirty="0"/>
              <a:t>Pasteurization - PU units – too little, no effect, too much, degradation of flavors.</a:t>
            </a:r>
          </a:p>
          <a:p>
            <a:pPr>
              <a:lnSpc>
                <a:spcPct val="80000"/>
              </a:lnSpc>
            </a:pPr>
            <a:r>
              <a:rPr lang="en-CA" sz="1800" dirty="0" err="1"/>
              <a:t>Velcorin</a:t>
            </a:r>
            <a:r>
              <a:rPr lang="en-CA" sz="1800" dirty="0"/>
              <a:t> – can be useful in lower alcoholic, sweeter wines. Effective but an expensive set up – could forgo sterile filtration if used</a:t>
            </a:r>
          </a:p>
          <a:p>
            <a:pPr>
              <a:lnSpc>
                <a:spcPct val="80000"/>
              </a:lnSpc>
            </a:pPr>
            <a:endParaRPr lang="en-CA" sz="1700" dirty="0"/>
          </a:p>
        </p:txBody>
      </p:sp>
    </p:spTree>
    <p:extLst>
      <p:ext uri="{BB962C8B-B14F-4D97-AF65-F5344CB8AC3E}">
        <p14:creationId xmlns:p14="http://schemas.microsoft.com/office/powerpoint/2010/main" val="824572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6071" y="606380"/>
            <a:ext cx="7235141" cy="5715762"/>
          </a:xfrm>
          <a:prstGeom prst="rect">
            <a:avLst/>
          </a:prstGeom>
        </p:spPr>
      </p:pic>
      <p:grpSp>
        <p:nvGrpSpPr>
          <p:cNvPr id="18" name="Group 9"/>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12234672" cy="658368"/>
            <a:chOff x="-18288" y="3128956"/>
            <a:chExt cx="12234672" cy="658368"/>
          </a:xfrm>
        </p:grpSpPr>
        <p:sp useBgFill="1">
          <p:nvSpPr>
            <p:cNvPr id="11" name="Rounded Rectangle 21"/>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2" name="Picture 11"/>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13" name="Rounded Rectangle 27"/>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srgbClr val="171717">
                  <a:alpha val="82745"/>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4" name="Picture 13"/>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Tree>
    <p:extLst>
      <p:ext uri="{BB962C8B-B14F-4D97-AF65-F5344CB8AC3E}">
        <p14:creationId xmlns:p14="http://schemas.microsoft.com/office/powerpoint/2010/main" val="4221216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1" name="Picture 10"/>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3" name="Picture 12"/>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4" name="Picture 13"/>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6" name="Straight Connector 1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7333" r="17067" b="1"/>
          <a:stretch/>
        </p:blipFill>
        <p:spPr>
          <a:xfrm>
            <a:off x="1412683" y="1410208"/>
            <a:ext cx="3876801" cy="3858780"/>
          </a:xfrm>
          <a:prstGeom prst="rect">
            <a:avLst/>
          </a:prstGeom>
        </p:spPr>
      </p:pic>
      <p:sp>
        <p:nvSpPr>
          <p:cNvPr id="2" name="Title 1"/>
          <p:cNvSpPr>
            <a:spLocks noGrp="1"/>
          </p:cNvSpPr>
          <p:nvPr>
            <p:ph type="title"/>
          </p:nvPr>
        </p:nvSpPr>
        <p:spPr>
          <a:xfrm>
            <a:off x="6094412" y="982132"/>
            <a:ext cx="4802185" cy="1303867"/>
          </a:xfrm>
        </p:spPr>
        <p:txBody>
          <a:bodyPr>
            <a:normAutofit/>
          </a:bodyPr>
          <a:lstStyle/>
          <a:p>
            <a:r>
              <a:rPr lang="en-CA" b="1" dirty="0"/>
              <a:t>Stability – Hazes</a:t>
            </a:r>
          </a:p>
        </p:txBody>
      </p:sp>
      <p:sp>
        <p:nvSpPr>
          <p:cNvPr id="3" name="Content Placeholder 2"/>
          <p:cNvSpPr>
            <a:spLocks noGrp="1"/>
          </p:cNvSpPr>
          <p:nvPr>
            <p:ph idx="1"/>
          </p:nvPr>
        </p:nvSpPr>
        <p:spPr>
          <a:xfrm>
            <a:off x="6094412" y="2515280"/>
            <a:ext cx="4802184" cy="3318936"/>
          </a:xfrm>
        </p:spPr>
        <p:txBody>
          <a:bodyPr>
            <a:normAutofit/>
          </a:bodyPr>
          <a:lstStyle/>
          <a:p>
            <a:pPr marL="0" indent="0">
              <a:lnSpc>
                <a:spcPct val="80000"/>
              </a:lnSpc>
              <a:buNone/>
            </a:pPr>
            <a:r>
              <a:rPr lang="en-CA" sz="1700" b="1" dirty="0"/>
              <a:t>Colored Haze </a:t>
            </a:r>
            <a:r>
              <a:rPr lang="en-CA" sz="1700" dirty="0"/>
              <a:t>– caused by use of certain metals vessels and instruments – citric acid</a:t>
            </a:r>
          </a:p>
          <a:p>
            <a:pPr marL="0" indent="0">
              <a:lnSpc>
                <a:spcPct val="80000"/>
              </a:lnSpc>
              <a:buNone/>
            </a:pPr>
            <a:r>
              <a:rPr lang="en-CA" sz="1700" b="1" dirty="0"/>
              <a:t>Darkening juice </a:t>
            </a:r>
            <a:r>
              <a:rPr lang="en-CA" sz="1700" dirty="0"/>
              <a:t>– caused by oxidation or enzymic action – </a:t>
            </a:r>
            <a:r>
              <a:rPr lang="en-CA" sz="1700" dirty="0" err="1"/>
              <a:t>stablelize</a:t>
            </a:r>
            <a:r>
              <a:rPr lang="en-CA" sz="1700" dirty="0"/>
              <a:t> with SO2 and start the fermentation asap</a:t>
            </a:r>
          </a:p>
          <a:p>
            <a:pPr marL="0" indent="0">
              <a:lnSpc>
                <a:spcPct val="80000"/>
              </a:lnSpc>
              <a:buNone/>
            </a:pPr>
            <a:r>
              <a:rPr lang="en-CA" sz="1700" b="1" dirty="0"/>
              <a:t>Pectin Haze </a:t>
            </a:r>
            <a:r>
              <a:rPr lang="en-CA" sz="1700" dirty="0"/>
              <a:t>– Most common – test with pure alcohol – treat with </a:t>
            </a:r>
            <a:r>
              <a:rPr lang="en-CA" sz="1700" dirty="0" err="1"/>
              <a:t>pectic</a:t>
            </a:r>
            <a:r>
              <a:rPr lang="en-CA" sz="1700" dirty="0"/>
              <a:t> enzyme</a:t>
            </a:r>
          </a:p>
          <a:p>
            <a:pPr marL="0" indent="0">
              <a:lnSpc>
                <a:spcPct val="80000"/>
              </a:lnSpc>
              <a:buNone/>
            </a:pPr>
            <a:r>
              <a:rPr lang="en-CA" sz="1700" b="1" dirty="0"/>
              <a:t>Lactic Haze </a:t>
            </a:r>
            <a:r>
              <a:rPr lang="en-CA" sz="1700" dirty="0"/>
              <a:t>– Caused by MLF – silky sheen to wine. Treat with So2 and filter.</a:t>
            </a:r>
          </a:p>
          <a:p>
            <a:pPr marL="0" indent="0">
              <a:lnSpc>
                <a:spcPct val="80000"/>
              </a:lnSpc>
              <a:buNone/>
            </a:pPr>
            <a:r>
              <a:rPr lang="en-CA" sz="1700" b="1" dirty="0"/>
              <a:t>Starch Haze – </a:t>
            </a:r>
            <a:r>
              <a:rPr lang="en-CA" sz="1700" dirty="0"/>
              <a:t>Caused by boiling/heating fruit or too hard pressing. Test with iodine (5 drops in 8oz = indigo blue) Treat with amylase</a:t>
            </a:r>
            <a:endParaRPr lang="en-CA" sz="1700" b="1" dirty="0"/>
          </a:p>
          <a:p>
            <a:pPr marL="0" indent="0">
              <a:lnSpc>
                <a:spcPct val="80000"/>
              </a:lnSpc>
              <a:buNone/>
            </a:pPr>
            <a:endParaRPr lang="en-CA" sz="1700" dirty="0"/>
          </a:p>
        </p:txBody>
      </p:sp>
    </p:spTree>
    <p:extLst>
      <p:ext uri="{BB962C8B-B14F-4D97-AF65-F5344CB8AC3E}">
        <p14:creationId xmlns:p14="http://schemas.microsoft.com/office/powerpoint/2010/main" val="563569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84188"/>
            <a:ext cx="11209338" cy="1258887"/>
          </a:xfrm>
        </p:spPr>
        <p:txBody>
          <a:bodyPr>
            <a:normAutofit fontScale="90000"/>
          </a:bodyPr>
          <a:lstStyle/>
          <a:p>
            <a:pPr lvl="0" algn="ctr"/>
            <a:r>
              <a:rPr lang="en-CA" sz="5200" b="1" dirty="0"/>
              <a:t>Hard to Start Ferments – Stuck Ferments</a:t>
            </a:r>
          </a:p>
        </p:txBody>
      </p:sp>
      <p:sp>
        <p:nvSpPr>
          <p:cNvPr id="3" name="Content Placeholder 2"/>
          <p:cNvSpPr>
            <a:spLocks noGrp="1"/>
          </p:cNvSpPr>
          <p:nvPr>
            <p:ph idx="4294967295"/>
          </p:nvPr>
        </p:nvSpPr>
        <p:spPr>
          <a:xfrm>
            <a:off x="2282825" y="1743075"/>
            <a:ext cx="7558088" cy="4051300"/>
          </a:xfrm>
        </p:spPr>
        <p:txBody>
          <a:bodyPr>
            <a:noAutofit/>
          </a:bodyPr>
          <a:lstStyle/>
          <a:p>
            <a:pPr marL="0" indent="0">
              <a:buNone/>
            </a:pPr>
            <a:r>
              <a:rPr lang="en-CA" b="1" dirty="0"/>
              <a:t>Caused by: </a:t>
            </a:r>
          </a:p>
          <a:p>
            <a:r>
              <a:rPr lang="en-CA" dirty="0"/>
              <a:t>Lack of nutrients (improper YAN level)</a:t>
            </a:r>
          </a:p>
          <a:p>
            <a:r>
              <a:rPr lang="en-CA" dirty="0"/>
              <a:t>Very low pH level</a:t>
            </a:r>
          </a:p>
          <a:p>
            <a:r>
              <a:rPr lang="en-CA" dirty="0"/>
              <a:t>Dramatic change in temperature disagreeable to the yeast.</a:t>
            </a:r>
            <a:endParaRPr lang="en-CA" b="1" dirty="0"/>
          </a:p>
          <a:p>
            <a:pPr marL="0" indent="0">
              <a:buNone/>
            </a:pPr>
            <a:r>
              <a:rPr lang="en-CA" b="1" dirty="0"/>
              <a:t>Prone to hard to start or stuck ferments:</a:t>
            </a:r>
          </a:p>
          <a:p>
            <a:r>
              <a:rPr lang="en-CA" dirty="0"/>
              <a:t>Blueberry wine – low pH and low TA</a:t>
            </a:r>
          </a:p>
          <a:p>
            <a:r>
              <a:rPr lang="en-CA" dirty="0"/>
              <a:t>High gravity juices – cryo-extracted juices</a:t>
            </a:r>
            <a:endParaRPr lang="en-CA" b="1" dirty="0"/>
          </a:p>
          <a:p>
            <a:pPr marL="0" indent="0">
              <a:buNone/>
            </a:pPr>
            <a:endParaRPr lang="en-CA" sz="800" b="1" dirty="0"/>
          </a:p>
          <a:p>
            <a:pPr marL="0" indent="0">
              <a:buNone/>
            </a:pPr>
            <a:r>
              <a:rPr lang="en-CA" b="1" dirty="0"/>
              <a:t>Use the right yeast strain! Don’t skimp on nutrient!</a:t>
            </a:r>
            <a:endParaRPr lang="en-CA" dirty="0"/>
          </a:p>
        </p:txBody>
      </p:sp>
    </p:spTree>
    <p:extLst>
      <p:ext uri="{BB962C8B-B14F-4D97-AF65-F5344CB8AC3E}">
        <p14:creationId xmlns:p14="http://schemas.microsoft.com/office/powerpoint/2010/main" val="238859520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2456</Words>
  <Application>Microsoft Office PowerPoint</Application>
  <PresentationFormat>Widescreen</PresentationFormat>
  <Paragraphs>213</Paragraphs>
  <Slides>28</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Garamond</vt:lpstr>
      <vt:lpstr>Organic</vt:lpstr>
      <vt:lpstr>Fruit Winemaking</vt:lpstr>
      <vt:lpstr>Challenges and Solutions</vt:lpstr>
      <vt:lpstr>From a ‘good’ wine to ‘GREAT’ wine</vt:lpstr>
      <vt:lpstr>Dealing with unruly wine </vt:lpstr>
      <vt:lpstr>Colour dropping – Colour stability</vt:lpstr>
      <vt:lpstr>Preventing Refermentation  - using preservatives -</vt:lpstr>
      <vt:lpstr>PowerPoint Presentation</vt:lpstr>
      <vt:lpstr>Stability – Hazes</vt:lpstr>
      <vt:lpstr>Hard to Start Ferments – Stuck Ferments</vt:lpstr>
      <vt:lpstr>Oxalic &amp; Ellagic Acid Deposits</vt:lpstr>
      <vt:lpstr>High VA in Cryo-Extracted Wines</vt:lpstr>
      <vt:lpstr>H2S with Heavy Lees Wines</vt:lpstr>
      <vt:lpstr>High TA/Low pH wines</vt:lpstr>
      <vt:lpstr>Way Too Quick Ferments </vt:lpstr>
      <vt:lpstr>Yeasts to use in Fruit wine</vt:lpstr>
      <vt:lpstr>Working with frozen fruit</vt:lpstr>
      <vt:lpstr>Crushing/Pressing issues</vt:lpstr>
      <vt:lpstr>PowerPoint Presentation</vt:lpstr>
      <vt:lpstr>Quick Oxidation of Fruits</vt:lpstr>
      <vt:lpstr>Dealing with Seeds/Pits &amp; Bitterness</vt:lpstr>
      <vt:lpstr>Dilution Ratios – Balancing Act</vt:lpstr>
      <vt:lpstr>Filtration issues</vt:lpstr>
      <vt:lpstr>Low body wines - Increasing Wine Structure</vt:lpstr>
      <vt:lpstr>Fruit Wine Blends</vt:lpstr>
      <vt:lpstr>Getting to the next level</vt:lpstr>
      <vt:lpstr>What Wine Judges are Looking for</vt:lpstr>
      <vt:lpstr>What wine consumers are looking for</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Fruit Winemaking</dc:title>
  <cp:lastModifiedBy>Dominic Rivard</cp:lastModifiedBy>
  <cp:revision>3</cp:revision>
  <dcterms:modified xsi:type="dcterms:W3CDTF">2023-01-06T20:54:42Z</dcterms:modified>
</cp:coreProperties>
</file>