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3"/>
  </p:notesMasterIdLst>
  <p:sldIdLst>
    <p:sldId id="257" r:id="rId3"/>
    <p:sldId id="478" r:id="rId4"/>
    <p:sldId id="359" r:id="rId5"/>
    <p:sldId id="360" r:id="rId6"/>
    <p:sldId id="362" r:id="rId7"/>
    <p:sldId id="364" r:id="rId8"/>
    <p:sldId id="483" r:id="rId9"/>
    <p:sldId id="480" r:id="rId10"/>
    <p:sldId id="481" r:id="rId11"/>
    <p:sldId id="484" r:id="rId12"/>
    <p:sldId id="485" r:id="rId13"/>
    <p:sldId id="486" r:id="rId14"/>
    <p:sldId id="487" r:id="rId15"/>
    <p:sldId id="489" r:id="rId16"/>
    <p:sldId id="365" r:id="rId17"/>
    <p:sldId id="366" r:id="rId18"/>
    <p:sldId id="490" r:id="rId19"/>
    <p:sldId id="356" r:id="rId20"/>
    <p:sldId id="492" r:id="rId21"/>
    <p:sldId id="4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0000"/>
    <a:srgbClr val="4200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1" autoAdjust="0"/>
    <p:restoredTop sz="94660"/>
  </p:normalViewPr>
  <p:slideViewPr>
    <p:cSldViewPr snapToGrid="0">
      <p:cViewPr varScale="1">
        <p:scale>
          <a:sx n="97" d="100"/>
          <a:sy n="97" d="100"/>
        </p:scale>
        <p:origin x="84" y="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0F40B-451F-4D6B-8956-64AD3B964A68}"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5FB94-396C-4854-8B03-ADB6EDD96958}" type="slidenum">
              <a:rPr lang="en-US" smtClean="0"/>
              <a:t>‹#›</a:t>
            </a:fld>
            <a:endParaRPr lang="en-US"/>
          </a:p>
        </p:txBody>
      </p:sp>
    </p:spTree>
    <p:extLst>
      <p:ext uri="{BB962C8B-B14F-4D97-AF65-F5344CB8AC3E}">
        <p14:creationId xmlns:p14="http://schemas.microsoft.com/office/powerpoint/2010/main" val="211159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9C181811-7459-450D-A631-01DD9794CD10}"/>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D872761-8327-4382-B7F1-ECBD290BA75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8129" name="Rectangle 1">
            <a:extLst>
              <a:ext uri="{FF2B5EF4-FFF2-40B4-BE49-F238E27FC236}">
                <a16:creationId xmlns:a16="http://schemas.microsoft.com/office/drawing/2014/main" id="{463E0929-A286-48A9-95FE-8F36361353A1}"/>
              </a:ext>
            </a:extLst>
          </p:cNvPr>
          <p:cNvSpPr txBox="1">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a:extLst>
              <a:ext uri="{FF2B5EF4-FFF2-40B4-BE49-F238E27FC236}">
                <a16:creationId xmlns:a16="http://schemas.microsoft.com/office/drawing/2014/main" id="{AF0A0BF3-177D-4EC5-951E-4538127AEC4F}"/>
              </a:ext>
            </a:extLst>
          </p:cNvPr>
          <p:cNvSpPr txBox="1">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5FB94-396C-4854-8B03-ADB6EDD96958}" type="slidenum">
              <a:rPr lang="en-US" smtClean="0"/>
              <a:t>12</a:t>
            </a:fld>
            <a:endParaRPr lang="en-US"/>
          </a:p>
        </p:txBody>
      </p:sp>
    </p:spTree>
    <p:extLst>
      <p:ext uri="{BB962C8B-B14F-4D97-AF65-F5344CB8AC3E}">
        <p14:creationId xmlns:p14="http://schemas.microsoft.com/office/powerpoint/2010/main" val="4066032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8A17F-0397-826B-D401-E518540EC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20121-7499-F635-9C92-828C06B41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14B9D-F29C-7639-8A25-CC05441DB9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E98B1F-9E83-4B94-C0AA-DA962129D80F}"/>
              </a:ext>
            </a:extLst>
          </p:cNvPr>
          <p:cNvSpPr>
            <a:spLocks noGrp="1"/>
          </p:cNvSpPr>
          <p:nvPr>
            <p:ph type="sldNum" sz="quarter" idx="5"/>
          </p:nvPr>
        </p:nvSpPr>
        <p:spPr/>
        <p:txBody>
          <a:bodyPr/>
          <a:lstStyle/>
          <a:p>
            <a:fld id="{C645FB94-396C-4854-8B03-ADB6EDD96958}" type="slidenum">
              <a:rPr lang="en-US" smtClean="0"/>
              <a:t>13</a:t>
            </a:fld>
            <a:endParaRPr lang="en-US"/>
          </a:p>
        </p:txBody>
      </p:sp>
    </p:spTree>
    <p:extLst>
      <p:ext uri="{BB962C8B-B14F-4D97-AF65-F5344CB8AC3E}">
        <p14:creationId xmlns:p14="http://schemas.microsoft.com/office/powerpoint/2010/main" val="38222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ADBBF-C2A3-4500-8434-54D4CB7A80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8FAEDE-1540-4375-9535-E0CF159E41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A4C4F837-7A71-407B-A707-25112C92496D}"/>
              </a:ext>
            </a:extLst>
          </p:cNvPr>
          <p:cNvSpPr>
            <a:spLocks noGrp="1"/>
          </p:cNvSpPr>
          <p:nvPr>
            <p:ph type="sldNum" idx="10"/>
          </p:nvPr>
        </p:nvSpPr>
        <p:spPr/>
        <p:txBody>
          <a:bodyPr/>
          <a:lstStyle>
            <a:lvl1pPr>
              <a:defRPr/>
            </a:lvl1pPr>
          </a:lstStyle>
          <a:p>
            <a:fld id="{E00850F6-DB21-4C5C-A36D-C817836CAD1F}" type="slidenum">
              <a:rPr lang="en-US" altLang="en-US"/>
              <a:pPr/>
              <a:t>‹#›</a:t>
            </a:fld>
            <a:endParaRPr lang="en-US" altLang="en-US"/>
          </a:p>
        </p:txBody>
      </p:sp>
    </p:spTree>
    <p:extLst>
      <p:ext uri="{BB962C8B-B14F-4D97-AF65-F5344CB8AC3E}">
        <p14:creationId xmlns:p14="http://schemas.microsoft.com/office/powerpoint/2010/main" val="881875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DA6F-6884-4588-965C-B350BE052D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CA959E-411C-4E11-948C-FF7E9C519E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162744D-D572-48BE-AD9C-EDB159AD3DB5}"/>
              </a:ext>
            </a:extLst>
          </p:cNvPr>
          <p:cNvSpPr>
            <a:spLocks noGrp="1"/>
          </p:cNvSpPr>
          <p:nvPr>
            <p:ph type="sldNum" idx="10"/>
          </p:nvPr>
        </p:nvSpPr>
        <p:spPr/>
        <p:txBody>
          <a:bodyPr/>
          <a:lstStyle>
            <a:lvl1pPr>
              <a:defRPr/>
            </a:lvl1pPr>
          </a:lstStyle>
          <a:p>
            <a:fld id="{83908161-44B1-401A-9982-582B73FF8634}" type="slidenum">
              <a:rPr lang="en-US" altLang="en-US"/>
              <a:pPr/>
              <a:t>‹#›</a:t>
            </a:fld>
            <a:endParaRPr lang="en-US" altLang="en-US"/>
          </a:p>
        </p:txBody>
      </p:sp>
    </p:spTree>
    <p:extLst>
      <p:ext uri="{BB962C8B-B14F-4D97-AF65-F5344CB8AC3E}">
        <p14:creationId xmlns:p14="http://schemas.microsoft.com/office/powerpoint/2010/main" val="745789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5EAB77-479E-4A2F-8C6B-180B26CFBCB2}"/>
              </a:ext>
            </a:extLst>
          </p:cNvPr>
          <p:cNvSpPr>
            <a:spLocks noGrp="1"/>
          </p:cNvSpPr>
          <p:nvPr>
            <p:ph type="title" orient="vert"/>
          </p:nvPr>
        </p:nvSpPr>
        <p:spPr>
          <a:xfrm>
            <a:off x="8832851" y="274639"/>
            <a:ext cx="2741083" cy="58451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2B071-7537-4C2B-A610-DA7D0AEB4558}"/>
              </a:ext>
            </a:extLst>
          </p:cNvPr>
          <p:cNvSpPr>
            <a:spLocks noGrp="1"/>
          </p:cNvSpPr>
          <p:nvPr>
            <p:ph type="body" orient="vert" idx="1"/>
          </p:nvPr>
        </p:nvSpPr>
        <p:spPr>
          <a:xfrm>
            <a:off x="609600" y="274639"/>
            <a:ext cx="8020051" cy="5845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682E1C9-C85F-4411-A6E6-A9831160AACB}"/>
              </a:ext>
            </a:extLst>
          </p:cNvPr>
          <p:cNvSpPr>
            <a:spLocks noGrp="1"/>
          </p:cNvSpPr>
          <p:nvPr>
            <p:ph type="sldNum" idx="10"/>
          </p:nvPr>
        </p:nvSpPr>
        <p:spPr/>
        <p:txBody>
          <a:bodyPr/>
          <a:lstStyle>
            <a:lvl1pPr>
              <a:defRPr/>
            </a:lvl1pPr>
          </a:lstStyle>
          <a:p>
            <a:fld id="{40428966-7A77-4D73-8323-C7B0E0F58EDF}" type="slidenum">
              <a:rPr lang="en-US" altLang="en-US"/>
              <a:pPr/>
              <a:t>‹#›</a:t>
            </a:fld>
            <a:endParaRPr lang="en-US" altLang="en-US"/>
          </a:p>
        </p:txBody>
      </p:sp>
    </p:spTree>
    <p:extLst>
      <p:ext uri="{BB962C8B-B14F-4D97-AF65-F5344CB8AC3E}">
        <p14:creationId xmlns:p14="http://schemas.microsoft.com/office/powerpoint/2010/main" val="1492944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956C-1C6D-4A11-9C6E-634FDD3D6B8E}"/>
              </a:ext>
            </a:extLst>
          </p:cNvPr>
          <p:cNvSpPr>
            <a:spLocks noGrp="1"/>
          </p:cNvSpPr>
          <p:nvPr>
            <p:ph type="title"/>
          </p:nvPr>
        </p:nvSpPr>
        <p:spPr>
          <a:xfrm>
            <a:off x="609600" y="274638"/>
            <a:ext cx="10964333" cy="11366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A25505-EE02-4CB9-A97F-C44C29A5DC9D}"/>
              </a:ext>
            </a:extLst>
          </p:cNvPr>
          <p:cNvSpPr>
            <a:spLocks noGrp="1"/>
          </p:cNvSpPr>
          <p:nvPr>
            <p:ph type="body" sz="half" idx="1"/>
          </p:nvPr>
        </p:nvSpPr>
        <p:spPr>
          <a:xfrm>
            <a:off x="609600" y="1600201"/>
            <a:ext cx="5380567" cy="451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43E917-E3BB-493E-9789-94CB7126A82E}"/>
              </a:ext>
            </a:extLst>
          </p:cNvPr>
          <p:cNvSpPr>
            <a:spLocks noGrp="1"/>
          </p:cNvSpPr>
          <p:nvPr>
            <p:ph sz="half" idx="2"/>
          </p:nvPr>
        </p:nvSpPr>
        <p:spPr>
          <a:xfrm>
            <a:off x="6193367" y="1600201"/>
            <a:ext cx="5380567" cy="451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BC651C3-F999-4DE8-9385-340342F8ACA2}"/>
              </a:ext>
            </a:extLst>
          </p:cNvPr>
          <p:cNvSpPr>
            <a:spLocks noGrp="1"/>
          </p:cNvSpPr>
          <p:nvPr>
            <p:ph type="sldNum" idx="10"/>
          </p:nvPr>
        </p:nvSpPr>
        <p:spPr>
          <a:xfrm>
            <a:off x="8737600" y="6245225"/>
            <a:ext cx="2836333" cy="469900"/>
          </a:xfrm>
        </p:spPr>
        <p:txBody>
          <a:bodyPr/>
          <a:lstStyle>
            <a:lvl1pPr>
              <a:defRPr/>
            </a:lvl1pPr>
          </a:lstStyle>
          <a:p>
            <a:fld id="{2A3C726D-16C2-4C60-A18B-26007058993F}" type="slidenum">
              <a:rPr lang="en-US" altLang="en-US"/>
              <a:pPr/>
              <a:t>‹#›</a:t>
            </a:fld>
            <a:endParaRPr lang="en-US" altLang="en-US"/>
          </a:p>
        </p:txBody>
      </p:sp>
    </p:spTree>
    <p:extLst>
      <p:ext uri="{BB962C8B-B14F-4D97-AF65-F5344CB8AC3E}">
        <p14:creationId xmlns:p14="http://schemas.microsoft.com/office/powerpoint/2010/main" val="3137315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FFD68-3FBB-477C-B808-1B5D397AB206}"/>
              </a:ext>
            </a:extLst>
          </p:cNvPr>
          <p:cNvSpPr>
            <a:spLocks noGrp="1"/>
          </p:cNvSpPr>
          <p:nvPr>
            <p:ph type="title"/>
          </p:nvPr>
        </p:nvSpPr>
        <p:spPr>
          <a:xfrm>
            <a:off x="609600" y="274638"/>
            <a:ext cx="10964333" cy="113665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5D6CCE6-844D-4288-B45D-8C5EC66BB3DE}"/>
              </a:ext>
            </a:extLst>
          </p:cNvPr>
          <p:cNvSpPr>
            <a:spLocks noGrp="1"/>
          </p:cNvSpPr>
          <p:nvPr>
            <p:ph type="sldNum" idx="10"/>
          </p:nvPr>
        </p:nvSpPr>
        <p:spPr>
          <a:xfrm>
            <a:off x="8737600" y="6245225"/>
            <a:ext cx="2836333" cy="469900"/>
          </a:xfrm>
        </p:spPr>
        <p:txBody>
          <a:bodyPr/>
          <a:lstStyle>
            <a:lvl1pPr>
              <a:defRPr/>
            </a:lvl1pPr>
          </a:lstStyle>
          <a:p>
            <a:fld id="{B2EE5240-F5E4-419C-8F12-811B0BB2F6AF}" type="slidenum">
              <a:rPr lang="en-US" altLang="en-US"/>
              <a:pPr/>
              <a:t>‹#›</a:t>
            </a:fld>
            <a:endParaRPr lang="en-US" altLang="en-US"/>
          </a:p>
        </p:txBody>
      </p:sp>
    </p:spTree>
    <p:extLst>
      <p:ext uri="{BB962C8B-B14F-4D97-AF65-F5344CB8AC3E}">
        <p14:creationId xmlns:p14="http://schemas.microsoft.com/office/powerpoint/2010/main" val="3782427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991236D-B6D6-4B73-A67B-72FCDFD5DCB5}" type="slidenum">
              <a:rPr lang="en-US"/>
              <a:pPr>
                <a:defRPr/>
              </a:pPr>
              <a:t>‹#›</a:t>
            </a:fld>
            <a:endParaRPr lang="en-US" dirty="0"/>
          </a:p>
        </p:txBody>
      </p:sp>
    </p:spTree>
    <p:extLst>
      <p:ext uri="{BB962C8B-B14F-4D97-AF65-F5344CB8AC3E}">
        <p14:creationId xmlns:p14="http://schemas.microsoft.com/office/powerpoint/2010/main" val="2698240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EB26F1-37CF-445C-ADFE-BFBA6154C03E}"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C4B2C-0EAC-4A54-ABEE-E7577D267A21}" type="slidenum">
              <a:rPr lang="en-US" smtClean="0"/>
              <a:pPr/>
              <a:t>‹#›</a:t>
            </a:fld>
            <a:endParaRPr lang="en-US"/>
          </a:p>
        </p:txBody>
      </p:sp>
    </p:spTree>
    <p:extLst>
      <p:ext uri="{BB962C8B-B14F-4D97-AF65-F5344CB8AC3E}">
        <p14:creationId xmlns:p14="http://schemas.microsoft.com/office/powerpoint/2010/main" val="1284031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B26F1-37CF-445C-ADFE-BFBA6154C03E}"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C4B2C-0EAC-4A54-ABEE-E7577D267A21}" type="slidenum">
              <a:rPr lang="en-US" smtClean="0"/>
              <a:pPr/>
              <a:t>‹#›</a:t>
            </a:fld>
            <a:endParaRPr lang="en-US"/>
          </a:p>
        </p:txBody>
      </p:sp>
    </p:spTree>
    <p:extLst>
      <p:ext uri="{BB962C8B-B14F-4D97-AF65-F5344CB8AC3E}">
        <p14:creationId xmlns:p14="http://schemas.microsoft.com/office/powerpoint/2010/main" val="3252593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EB26F1-37CF-445C-ADFE-BFBA6154C03E}"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C4B2C-0EAC-4A54-ABEE-E7577D267A21}" type="slidenum">
              <a:rPr lang="en-US" smtClean="0"/>
              <a:pPr/>
              <a:t>‹#›</a:t>
            </a:fld>
            <a:endParaRPr lang="en-US"/>
          </a:p>
        </p:txBody>
      </p:sp>
    </p:spTree>
    <p:extLst>
      <p:ext uri="{BB962C8B-B14F-4D97-AF65-F5344CB8AC3E}">
        <p14:creationId xmlns:p14="http://schemas.microsoft.com/office/powerpoint/2010/main" val="4081100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EB26F1-37CF-445C-ADFE-BFBA6154C03E}"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C4B2C-0EAC-4A54-ABEE-E7577D267A21}" type="slidenum">
              <a:rPr lang="en-US" smtClean="0"/>
              <a:pPr/>
              <a:t>‹#›</a:t>
            </a:fld>
            <a:endParaRPr lang="en-US"/>
          </a:p>
        </p:txBody>
      </p:sp>
    </p:spTree>
    <p:extLst>
      <p:ext uri="{BB962C8B-B14F-4D97-AF65-F5344CB8AC3E}">
        <p14:creationId xmlns:p14="http://schemas.microsoft.com/office/powerpoint/2010/main" val="2573823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EB26F1-37CF-445C-ADFE-BFBA6154C03E}"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5C4B2C-0EAC-4A54-ABEE-E7577D267A21}" type="slidenum">
              <a:rPr lang="en-US" smtClean="0"/>
              <a:pPr/>
              <a:t>‹#›</a:t>
            </a:fld>
            <a:endParaRPr lang="en-US"/>
          </a:p>
        </p:txBody>
      </p:sp>
    </p:spTree>
    <p:extLst>
      <p:ext uri="{BB962C8B-B14F-4D97-AF65-F5344CB8AC3E}">
        <p14:creationId xmlns:p14="http://schemas.microsoft.com/office/powerpoint/2010/main" val="151817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4601-DDA7-4476-BD7B-E0306DBA6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0F1FE8-7A74-49EE-A89E-B2DFB56E76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F7CD34-A13D-44E1-9D3F-EF45E404DDC3}"/>
              </a:ext>
            </a:extLst>
          </p:cNvPr>
          <p:cNvSpPr>
            <a:spLocks noGrp="1"/>
          </p:cNvSpPr>
          <p:nvPr>
            <p:ph type="sldNum" idx="10"/>
          </p:nvPr>
        </p:nvSpPr>
        <p:spPr/>
        <p:txBody>
          <a:bodyPr/>
          <a:lstStyle>
            <a:lvl1pPr>
              <a:defRPr/>
            </a:lvl1pPr>
          </a:lstStyle>
          <a:p>
            <a:fld id="{FC93FF80-CDDE-49A9-846F-8A4231ACF757}" type="slidenum">
              <a:rPr lang="en-US" altLang="en-US"/>
              <a:pPr/>
              <a:t>‹#›</a:t>
            </a:fld>
            <a:endParaRPr lang="en-US" altLang="en-US"/>
          </a:p>
        </p:txBody>
      </p:sp>
    </p:spTree>
    <p:extLst>
      <p:ext uri="{BB962C8B-B14F-4D97-AF65-F5344CB8AC3E}">
        <p14:creationId xmlns:p14="http://schemas.microsoft.com/office/powerpoint/2010/main" val="3684600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EB26F1-37CF-445C-ADFE-BFBA6154C03E}"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5C4B2C-0EAC-4A54-ABEE-E7577D267A21}" type="slidenum">
              <a:rPr lang="en-US" smtClean="0"/>
              <a:pPr/>
              <a:t>‹#›</a:t>
            </a:fld>
            <a:endParaRPr lang="en-US"/>
          </a:p>
        </p:txBody>
      </p:sp>
    </p:spTree>
    <p:extLst>
      <p:ext uri="{BB962C8B-B14F-4D97-AF65-F5344CB8AC3E}">
        <p14:creationId xmlns:p14="http://schemas.microsoft.com/office/powerpoint/2010/main" val="669259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B26F1-37CF-445C-ADFE-BFBA6154C03E}"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5C4B2C-0EAC-4A54-ABEE-E7577D267A21}" type="slidenum">
              <a:rPr lang="en-US" smtClean="0"/>
              <a:pPr/>
              <a:t>‹#›</a:t>
            </a:fld>
            <a:endParaRPr lang="en-US"/>
          </a:p>
        </p:txBody>
      </p:sp>
    </p:spTree>
    <p:extLst>
      <p:ext uri="{BB962C8B-B14F-4D97-AF65-F5344CB8AC3E}">
        <p14:creationId xmlns:p14="http://schemas.microsoft.com/office/powerpoint/2010/main" val="1586614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EB26F1-37CF-445C-ADFE-BFBA6154C03E}"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C4B2C-0EAC-4A54-ABEE-E7577D267A21}" type="slidenum">
              <a:rPr lang="en-US" smtClean="0"/>
              <a:pPr/>
              <a:t>‹#›</a:t>
            </a:fld>
            <a:endParaRPr lang="en-US"/>
          </a:p>
        </p:txBody>
      </p:sp>
    </p:spTree>
    <p:extLst>
      <p:ext uri="{BB962C8B-B14F-4D97-AF65-F5344CB8AC3E}">
        <p14:creationId xmlns:p14="http://schemas.microsoft.com/office/powerpoint/2010/main" val="3986997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EB26F1-37CF-445C-ADFE-BFBA6154C03E}"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5C4B2C-0EAC-4A54-ABEE-E7577D267A21}" type="slidenum">
              <a:rPr lang="en-US" smtClean="0"/>
              <a:pPr/>
              <a:t>‹#›</a:t>
            </a:fld>
            <a:endParaRPr lang="en-US"/>
          </a:p>
        </p:txBody>
      </p:sp>
    </p:spTree>
    <p:extLst>
      <p:ext uri="{BB962C8B-B14F-4D97-AF65-F5344CB8AC3E}">
        <p14:creationId xmlns:p14="http://schemas.microsoft.com/office/powerpoint/2010/main" val="264912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B26F1-37CF-445C-ADFE-BFBA6154C03E}"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C4B2C-0EAC-4A54-ABEE-E7577D267A21}" type="slidenum">
              <a:rPr lang="en-US" smtClean="0"/>
              <a:pPr/>
              <a:t>‹#›</a:t>
            </a:fld>
            <a:endParaRPr lang="en-US"/>
          </a:p>
        </p:txBody>
      </p:sp>
    </p:spTree>
    <p:extLst>
      <p:ext uri="{BB962C8B-B14F-4D97-AF65-F5344CB8AC3E}">
        <p14:creationId xmlns:p14="http://schemas.microsoft.com/office/powerpoint/2010/main" val="1676076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EB26F1-37CF-445C-ADFE-BFBA6154C03E}"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C4B2C-0EAC-4A54-ABEE-E7577D267A21}" type="slidenum">
              <a:rPr lang="en-US" smtClean="0"/>
              <a:pPr/>
              <a:t>‹#›</a:t>
            </a:fld>
            <a:endParaRPr lang="en-US"/>
          </a:p>
        </p:txBody>
      </p:sp>
    </p:spTree>
    <p:extLst>
      <p:ext uri="{BB962C8B-B14F-4D97-AF65-F5344CB8AC3E}">
        <p14:creationId xmlns:p14="http://schemas.microsoft.com/office/powerpoint/2010/main" val="2238179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8400"/>
            <a:ext cx="28448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844800" cy="457200"/>
          </a:xfrm>
        </p:spPr>
        <p:txBody>
          <a:bodyPr/>
          <a:lstStyle>
            <a:lvl1pPr>
              <a:defRPr/>
            </a:lvl1pPr>
          </a:lstStyle>
          <a:p>
            <a:fld id="{839E09D8-7D12-4654-889B-85B14B66F5F5}" type="slidenum">
              <a:rPr lang="en-US"/>
              <a:pPr/>
              <a:t>‹#›</a:t>
            </a:fld>
            <a:endParaRPr lang="en-US"/>
          </a:p>
        </p:txBody>
      </p:sp>
    </p:spTree>
    <p:extLst>
      <p:ext uri="{BB962C8B-B14F-4D97-AF65-F5344CB8AC3E}">
        <p14:creationId xmlns:p14="http://schemas.microsoft.com/office/powerpoint/2010/main" val="2352681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117600" y="19050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9050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r>
              <a:rPr lang="en-US"/>
              <a:t>U of M Enology Lab</a:t>
            </a:r>
            <a:endParaRPr lang="en-US" dirty="0"/>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5A8301-A720-4B62-A0F6-BABEEB602D41}" type="slidenum">
              <a:rPr lang="en-US"/>
              <a:pPr/>
              <a:t>‹#›</a:t>
            </a:fld>
            <a:endParaRPr lang="en-US"/>
          </a:p>
        </p:txBody>
      </p:sp>
    </p:spTree>
    <p:extLst>
      <p:ext uri="{BB962C8B-B14F-4D97-AF65-F5344CB8AC3E}">
        <p14:creationId xmlns:p14="http://schemas.microsoft.com/office/powerpoint/2010/main" val="2318834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12800" y="304800"/>
            <a:ext cx="106680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r>
              <a:rPr lang="en-US"/>
              <a:t>U of M Enology Lab</a:t>
            </a:r>
            <a:endParaRPr lang="en-US" dirty="0"/>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24C48D3E-2941-4B61-B9AD-34416B5C17C6}" type="slidenum">
              <a:rPr lang="en-US"/>
              <a:pPr/>
              <a:t>‹#›</a:t>
            </a:fld>
            <a:endParaRPr lang="en-US"/>
          </a:p>
        </p:txBody>
      </p:sp>
    </p:spTree>
    <p:extLst>
      <p:ext uri="{BB962C8B-B14F-4D97-AF65-F5344CB8AC3E}">
        <p14:creationId xmlns:p14="http://schemas.microsoft.com/office/powerpoint/2010/main" val="490430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117600" y="1905000"/>
            <a:ext cx="5080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400800" y="19050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r>
              <a:rPr lang="en-US"/>
              <a:t>U of M Enology Lab</a:t>
            </a:r>
            <a:endParaRPr lang="en-US" dirty="0"/>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F2DD94B4-8B79-4DA6-9B54-6B79780EF5A3}" type="slidenum">
              <a:rPr lang="en-US"/>
              <a:pPr/>
              <a:t>‹#›</a:t>
            </a:fld>
            <a:endParaRPr lang="en-US"/>
          </a:p>
        </p:txBody>
      </p:sp>
    </p:spTree>
    <p:extLst>
      <p:ext uri="{BB962C8B-B14F-4D97-AF65-F5344CB8AC3E}">
        <p14:creationId xmlns:p14="http://schemas.microsoft.com/office/powerpoint/2010/main" val="2408081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64A59-58B4-434F-9B50-F054B732F565}"/>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01936-13C1-4EAA-A4A2-00824F6193E0}"/>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E850EA8-68F2-49B3-AC67-A71E23F7322F}"/>
              </a:ext>
            </a:extLst>
          </p:cNvPr>
          <p:cNvSpPr>
            <a:spLocks noGrp="1"/>
          </p:cNvSpPr>
          <p:nvPr>
            <p:ph type="sldNum" idx="10"/>
          </p:nvPr>
        </p:nvSpPr>
        <p:spPr/>
        <p:txBody>
          <a:bodyPr/>
          <a:lstStyle>
            <a:lvl1pPr>
              <a:defRPr/>
            </a:lvl1pPr>
          </a:lstStyle>
          <a:p>
            <a:fld id="{3441F33B-F172-48E8-830C-83591B560CEB}" type="slidenum">
              <a:rPr lang="en-US" altLang="en-US"/>
              <a:pPr/>
              <a:t>‹#›</a:t>
            </a:fld>
            <a:endParaRPr lang="en-US" altLang="en-US"/>
          </a:p>
        </p:txBody>
      </p:sp>
    </p:spTree>
    <p:extLst>
      <p:ext uri="{BB962C8B-B14F-4D97-AF65-F5344CB8AC3E}">
        <p14:creationId xmlns:p14="http://schemas.microsoft.com/office/powerpoint/2010/main" val="15724055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4114800"/>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4722F066-306D-45EC-A62C-8B15F97BD22F}" type="slidenum">
              <a:rPr lang="en-US"/>
              <a:pPr/>
              <a:t>‹#›</a:t>
            </a:fld>
            <a:endParaRPr lang="en-US"/>
          </a:p>
        </p:txBody>
      </p:sp>
    </p:spTree>
    <p:extLst>
      <p:ext uri="{BB962C8B-B14F-4D97-AF65-F5344CB8AC3E}">
        <p14:creationId xmlns:p14="http://schemas.microsoft.com/office/powerpoint/2010/main" val="1480438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15FFDB11-40B4-4616-B651-6C87D5F03069}" type="slidenum">
              <a:rPr lang="en-US"/>
              <a:pPr/>
              <a:t>‹#›</a:t>
            </a:fld>
            <a:endParaRPr lang="en-US"/>
          </a:p>
        </p:txBody>
      </p:sp>
    </p:spTree>
    <p:extLst>
      <p:ext uri="{BB962C8B-B14F-4D97-AF65-F5344CB8AC3E}">
        <p14:creationId xmlns:p14="http://schemas.microsoft.com/office/powerpoint/2010/main" val="449143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939D5A16-F8A9-4D0C-85A5-2091C48E00C4}" type="slidenum">
              <a:rPr lang="en-US"/>
              <a:pPr/>
              <a:t>‹#›</a:t>
            </a:fld>
            <a:endParaRPr lang="en-US"/>
          </a:p>
        </p:txBody>
      </p:sp>
    </p:spTree>
    <p:extLst>
      <p:ext uri="{BB962C8B-B14F-4D97-AF65-F5344CB8AC3E}">
        <p14:creationId xmlns:p14="http://schemas.microsoft.com/office/powerpoint/2010/main" val="2926015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6BC1-8F61-4A57-80FF-8A986D6D47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E91AE5-F436-44B1-B466-FD0F870EC9B5}"/>
              </a:ext>
            </a:extLst>
          </p:cNvPr>
          <p:cNvSpPr>
            <a:spLocks noGrp="1"/>
          </p:cNvSpPr>
          <p:nvPr>
            <p:ph sz="half" idx="1"/>
          </p:nvPr>
        </p:nvSpPr>
        <p:spPr>
          <a:xfrm>
            <a:off x="609600" y="1600201"/>
            <a:ext cx="5380567" cy="451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C02575-07D8-4AF2-9F09-A59ECD02DB47}"/>
              </a:ext>
            </a:extLst>
          </p:cNvPr>
          <p:cNvSpPr>
            <a:spLocks noGrp="1"/>
          </p:cNvSpPr>
          <p:nvPr>
            <p:ph sz="half" idx="2"/>
          </p:nvPr>
        </p:nvSpPr>
        <p:spPr>
          <a:xfrm>
            <a:off x="6193367" y="1600201"/>
            <a:ext cx="5380567" cy="451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ECB2A6A-9B18-49FD-9EBE-F942AD605FBE}"/>
              </a:ext>
            </a:extLst>
          </p:cNvPr>
          <p:cNvSpPr>
            <a:spLocks noGrp="1"/>
          </p:cNvSpPr>
          <p:nvPr>
            <p:ph type="sldNum" idx="10"/>
          </p:nvPr>
        </p:nvSpPr>
        <p:spPr/>
        <p:txBody>
          <a:bodyPr/>
          <a:lstStyle>
            <a:lvl1pPr>
              <a:defRPr/>
            </a:lvl1pPr>
          </a:lstStyle>
          <a:p>
            <a:fld id="{6879A8E3-6F9C-41AD-A8EF-77F475AEAC07}" type="slidenum">
              <a:rPr lang="en-US" altLang="en-US"/>
              <a:pPr/>
              <a:t>‹#›</a:t>
            </a:fld>
            <a:endParaRPr lang="en-US" altLang="en-US"/>
          </a:p>
        </p:txBody>
      </p:sp>
    </p:spTree>
    <p:extLst>
      <p:ext uri="{BB962C8B-B14F-4D97-AF65-F5344CB8AC3E}">
        <p14:creationId xmlns:p14="http://schemas.microsoft.com/office/powerpoint/2010/main" val="12909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FE26D-0E6E-4C79-B780-1E46A613C2BF}"/>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FB323A-B7A4-4E26-B430-05F5C2B3B27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54F551-5BD8-4FAD-BD35-4083C99E7B1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8A248-CA16-495B-97E2-C44FFC84F6FB}"/>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FDD23-B245-4A1B-A3DC-F7577571177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77B4130-3903-460F-9EE3-5928D00A9084}"/>
              </a:ext>
            </a:extLst>
          </p:cNvPr>
          <p:cNvSpPr>
            <a:spLocks noGrp="1"/>
          </p:cNvSpPr>
          <p:nvPr>
            <p:ph type="sldNum" idx="10"/>
          </p:nvPr>
        </p:nvSpPr>
        <p:spPr/>
        <p:txBody>
          <a:bodyPr/>
          <a:lstStyle>
            <a:lvl1pPr>
              <a:defRPr/>
            </a:lvl1pPr>
          </a:lstStyle>
          <a:p>
            <a:fld id="{A4D3C7B3-1E20-404F-8519-1DB4EBC94CA5}" type="slidenum">
              <a:rPr lang="en-US" altLang="en-US"/>
              <a:pPr/>
              <a:t>‹#›</a:t>
            </a:fld>
            <a:endParaRPr lang="en-US" altLang="en-US"/>
          </a:p>
        </p:txBody>
      </p:sp>
    </p:spTree>
    <p:extLst>
      <p:ext uri="{BB962C8B-B14F-4D97-AF65-F5344CB8AC3E}">
        <p14:creationId xmlns:p14="http://schemas.microsoft.com/office/powerpoint/2010/main" val="113436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67F3-1CC5-4E9D-ABC3-36FDBC7D323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D6A345D-D5C7-43CF-9924-D1C643081E74}"/>
              </a:ext>
            </a:extLst>
          </p:cNvPr>
          <p:cNvSpPr>
            <a:spLocks noGrp="1"/>
          </p:cNvSpPr>
          <p:nvPr>
            <p:ph type="sldNum" idx="10"/>
          </p:nvPr>
        </p:nvSpPr>
        <p:spPr/>
        <p:txBody>
          <a:bodyPr/>
          <a:lstStyle>
            <a:lvl1pPr>
              <a:defRPr/>
            </a:lvl1pPr>
          </a:lstStyle>
          <a:p>
            <a:fld id="{6673701B-2D44-4BEE-B8D6-D644382B5882}" type="slidenum">
              <a:rPr lang="en-US" altLang="en-US"/>
              <a:pPr/>
              <a:t>‹#›</a:t>
            </a:fld>
            <a:endParaRPr lang="en-US" altLang="en-US"/>
          </a:p>
        </p:txBody>
      </p:sp>
    </p:spTree>
    <p:extLst>
      <p:ext uri="{BB962C8B-B14F-4D97-AF65-F5344CB8AC3E}">
        <p14:creationId xmlns:p14="http://schemas.microsoft.com/office/powerpoint/2010/main" val="408714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1CBB0C-DF23-4E59-B0ED-46BB62602A99}"/>
              </a:ext>
            </a:extLst>
          </p:cNvPr>
          <p:cNvSpPr>
            <a:spLocks noGrp="1"/>
          </p:cNvSpPr>
          <p:nvPr>
            <p:ph type="sldNum" idx="10"/>
          </p:nvPr>
        </p:nvSpPr>
        <p:spPr/>
        <p:txBody>
          <a:bodyPr/>
          <a:lstStyle>
            <a:lvl1pPr>
              <a:defRPr/>
            </a:lvl1pPr>
          </a:lstStyle>
          <a:p>
            <a:fld id="{6358574F-1AE9-49C9-B005-4CD40DD3AB75}" type="slidenum">
              <a:rPr lang="en-US" altLang="en-US"/>
              <a:pPr/>
              <a:t>‹#›</a:t>
            </a:fld>
            <a:endParaRPr lang="en-US" altLang="en-US"/>
          </a:p>
        </p:txBody>
      </p:sp>
    </p:spTree>
    <p:extLst>
      <p:ext uri="{BB962C8B-B14F-4D97-AF65-F5344CB8AC3E}">
        <p14:creationId xmlns:p14="http://schemas.microsoft.com/office/powerpoint/2010/main" val="2346151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CDF87-C165-4E9C-88AA-BF0D3C84BAE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517BD9-78D8-4855-9732-A8B4C10E629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B4ECC4-AA74-4B02-A369-DB20E8BE2B7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87553AE-9768-4FF7-94A5-7D4D17CF82A3}"/>
              </a:ext>
            </a:extLst>
          </p:cNvPr>
          <p:cNvSpPr>
            <a:spLocks noGrp="1"/>
          </p:cNvSpPr>
          <p:nvPr>
            <p:ph type="sldNum" idx="10"/>
          </p:nvPr>
        </p:nvSpPr>
        <p:spPr/>
        <p:txBody>
          <a:bodyPr/>
          <a:lstStyle>
            <a:lvl1pPr>
              <a:defRPr/>
            </a:lvl1pPr>
          </a:lstStyle>
          <a:p>
            <a:fld id="{9856A0C0-B741-447C-AAA7-841C1BB8A26B}" type="slidenum">
              <a:rPr lang="en-US" altLang="en-US"/>
              <a:pPr/>
              <a:t>‹#›</a:t>
            </a:fld>
            <a:endParaRPr lang="en-US" altLang="en-US"/>
          </a:p>
        </p:txBody>
      </p:sp>
    </p:spTree>
    <p:extLst>
      <p:ext uri="{BB962C8B-B14F-4D97-AF65-F5344CB8AC3E}">
        <p14:creationId xmlns:p14="http://schemas.microsoft.com/office/powerpoint/2010/main" val="3401514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7A0D-EF8A-4A1F-9F29-9B5402B028D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A5B58-FAB1-4A3D-A487-E7A9CD42783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008EC3-A8A4-45CD-964B-0818103668A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B7E84D8-7360-4D59-AC0D-8C46E38B1BA8}"/>
              </a:ext>
            </a:extLst>
          </p:cNvPr>
          <p:cNvSpPr>
            <a:spLocks noGrp="1"/>
          </p:cNvSpPr>
          <p:nvPr>
            <p:ph type="sldNum" idx="10"/>
          </p:nvPr>
        </p:nvSpPr>
        <p:spPr/>
        <p:txBody>
          <a:bodyPr/>
          <a:lstStyle>
            <a:lvl1pPr>
              <a:defRPr/>
            </a:lvl1pPr>
          </a:lstStyle>
          <a:p>
            <a:fld id="{C3BFC2FC-49AE-422C-8548-D1E4AAC5F625}" type="slidenum">
              <a:rPr lang="en-US" altLang="en-US"/>
              <a:pPr/>
              <a:t>‹#›</a:t>
            </a:fld>
            <a:endParaRPr lang="en-US" altLang="en-US"/>
          </a:p>
        </p:txBody>
      </p:sp>
    </p:spTree>
    <p:extLst>
      <p:ext uri="{BB962C8B-B14F-4D97-AF65-F5344CB8AC3E}">
        <p14:creationId xmlns:p14="http://schemas.microsoft.com/office/powerpoint/2010/main" val="4075816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F69EC73-045F-4610-A5FA-189DC055B25B}"/>
              </a:ext>
            </a:extLst>
          </p:cNvPr>
          <p:cNvSpPr>
            <a:spLocks noGrp="1" noChangeArrowheads="1"/>
          </p:cNvSpPr>
          <p:nvPr>
            <p:ph type="title"/>
          </p:nvPr>
        </p:nvSpPr>
        <p:spPr bwMode="auto">
          <a:xfrm>
            <a:off x="609600" y="274638"/>
            <a:ext cx="10964333"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BE3C6B51-F84C-496A-93B4-9394FDB40C89}"/>
              </a:ext>
            </a:extLst>
          </p:cNvPr>
          <p:cNvSpPr>
            <a:spLocks noGrp="1" noChangeArrowheads="1"/>
          </p:cNvSpPr>
          <p:nvPr>
            <p:ph type="body" idx="1"/>
          </p:nvPr>
        </p:nvSpPr>
        <p:spPr bwMode="auto">
          <a:xfrm>
            <a:off x="609600" y="1600201"/>
            <a:ext cx="10964333" cy="451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7" name="Text Box 3">
            <a:extLst>
              <a:ext uri="{FF2B5EF4-FFF2-40B4-BE49-F238E27FC236}">
                <a16:creationId xmlns:a16="http://schemas.microsoft.com/office/drawing/2014/main" id="{50C5F8F2-AE7D-4D1F-A245-59FA457A4F7A}"/>
              </a:ext>
            </a:extLst>
          </p:cNvPr>
          <p:cNvSpPr txBox="1">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028" name="Text Box 4">
            <a:extLst>
              <a:ext uri="{FF2B5EF4-FFF2-40B4-BE49-F238E27FC236}">
                <a16:creationId xmlns:a16="http://schemas.microsoft.com/office/drawing/2014/main" id="{2216A474-190A-465C-99E3-C8107E863CC8}"/>
              </a:ext>
            </a:extLst>
          </p:cNvPr>
          <p:cNvSpPr txBox="1">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1029" name="Rectangle 5">
            <a:extLst>
              <a:ext uri="{FF2B5EF4-FFF2-40B4-BE49-F238E27FC236}">
                <a16:creationId xmlns:a16="http://schemas.microsoft.com/office/drawing/2014/main" id="{F7835885-2A63-4214-BBB1-09ACDB2D60E0}"/>
              </a:ext>
            </a:extLst>
          </p:cNvPr>
          <p:cNvSpPr>
            <a:spLocks noGrp="1" noChangeArrowheads="1"/>
          </p:cNvSpPr>
          <p:nvPr>
            <p:ph type="sldNum"/>
          </p:nvPr>
        </p:nvSpPr>
        <p:spPr bwMode="auto">
          <a:xfrm>
            <a:off x="8737600" y="6245225"/>
            <a:ext cx="283633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fld id="{4CC437C0-F026-4739-A77A-526FB8B9ADC1}" type="slidenum">
              <a:rPr lang="en-US" altLang="en-US"/>
              <a:pPr/>
              <a:t>‹#›</a:t>
            </a:fld>
            <a:endParaRPr lang="en-US" altLang="en-US"/>
          </a:p>
        </p:txBody>
      </p:sp>
    </p:spTree>
    <p:extLst>
      <p:ext uri="{BB962C8B-B14F-4D97-AF65-F5344CB8AC3E}">
        <p14:creationId xmlns:p14="http://schemas.microsoft.com/office/powerpoint/2010/main" val="2795163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2pPr>
      <a:lvl3pPr marL="1143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3pPr>
      <a:lvl4pPr marL="1600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4pPr>
      <a:lvl5pPr marL="20574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5pPr>
      <a:lvl6pPr marL="25146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6pPr>
      <a:lvl7pPr marL="29718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7pPr>
      <a:lvl8pPr marL="3429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8pPr>
      <a:lvl9pPr marL="3886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B26F1-37CF-445C-ADFE-BFBA6154C03E}" type="datetimeFigureOut">
              <a:rPr lang="en-US" smtClean="0"/>
              <a:pPr/>
              <a:t>1/13/2025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C4B2C-0EAC-4A54-ABEE-E7577D267A21}" type="slidenum">
              <a:rPr lang="en-US" smtClean="0"/>
              <a:pPr/>
              <a:t>‹#›</a:t>
            </a:fld>
            <a:endParaRPr lang="en-US"/>
          </a:p>
        </p:txBody>
      </p:sp>
    </p:spTree>
    <p:extLst>
      <p:ext uri="{BB962C8B-B14F-4D97-AF65-F5344CB8AC3E}">
        <p14:creationId xmlns:p14="http://schemas.microsoft.com/office/powerpoint/2010/main" val="418057596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CACEDDBE-47C2-48A0-B37F-295B2DD50C55}"/>
              </a:ext>
            </a:extLst>
          </p:cNvPr>
          <p:cNvSpPr txBox="1">
            <a:spLocks noChangeArrowheads="1"/>
          </p:cNvSpPr>
          <p:nvPr/>
        </p:nvSpPr>
        <p:spPr bwMode="auto">
          <a:xfrm>
            <a:off x="1524000" y="1277471"/>
            <a:ext cx="9144000" cy="5230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40" tIns="45720" rIns="91440" bIns="45720" anchor="t"/>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9pPr>
          </a:lstStyle>
          <a:p>
            <a:pPr algn="ctr" defTabSz="457200" fontAlgn="base">
              <a:spcBef>
                <a:spcPts val="1500"/>
              </a:spcBef>
              <a:spcAft>
                <a:spcPct val="0"/>
              </a:spcAft>
              <a:buSzPct val="100000"/>
            </a:pPr>
            <a:r>
              <a:rPr lang="en-US" altLang="en-US" sz="6600" b="1" dirty="0">
                <a:solidFill>
                  <a:srgbClr val="460000"/>
                </a:solidFill>
                <a:latin typeface="Times New Roman"/>
                <a:ea typeface="ＭＳ Ｐゴシック"/>
                <a:cs typeface="Times New Roman"/>
              </a:rPr>
              <a:t>Sound Wine Production</a:t>
            </a:r>
          </a:p>
          <a:p>
            <a:pPr algn="ctr" defTabSz="457200" fontAlgn="base">
              <a:spcBef>
                <a:spcPts val="1500"/>
              </a:spcBef>
              <a:spcAft>
                <a:spcPct val="0"/>
              </a:spcAft>
              <a:buSzPct val="100000"/>
            </a:pPr>
            <a:r>
              <a:rPr lang="en-US" altLang="en-US" sz="4800" i="1" dirty="0">
                <a:solidFill>
                  <a:srgbClr val="460000"/>
                </a:solidFill>
                <a:latin typeface="Times New Roman"/>
                <a:ea typeface="ＭＳ Ｐゴシック"/>
                <a:cs typeface="Times New Roman"/>
              </a:rPr>
              <a:t>Essential Analysis </a:t>
            </a:r>
          </a:p>
          <a:p>
            <a:pPr algn="ctr" defTabSz="457200" fontAlgn="base">
              <a:spcBef>
                <a:spcPts val="1500"/>
              </a:spcBef>
              <a:spcAft>
                <a:spcPct val="0"/>
              </a:spcAft>
              <a:buSzPct val="100000"/>
            </a:pPr>
            <a:r>
              <a:rPr lang="en-US" altLang="en-US" sz="4800" i="1" dirty="0">
                <a:solidFill>
                  <a:srgbClr val="460000"/>
                </a:solidFill>
                <a:latin typeface="Times New Roman"/>
                <a:ea typeface="ＭＳ Ｐゴシック"/>
                <a:cs typeface="Times New Roman"/>
              </a:rPr>
              <a:t>Avoiding Faults</a:t>
            </a:r>
          </a:p>
          <a:p>
            <a:pPr algn="ctr" defTabSz="457200" fontAlgn="base">
              <a:spcBef>
                <a:spcPts val="700"/>
              </a:spcBef>
              <a:spcAft>
                <a:spcPct val="0"/>
              </a:spcAft>
              <a:buSzPct val="100000"/>
            </a:pPr>
            <a:endParaRPr lang="en-US" altLang="en-US" sz="2800" b="1" dirty="0"/>
          </a:p>
          <a:p>
            <a:pPr algn="ctr" defTabSz="457200" eaLnBrk="0" fontAlgn="base" hangingPunct="0">
              <a:lnSpc>
                <a:spcPct val="70000"/>
              </a:lnSpc>
              <a:spcBef>
                <a:spcPts val="1250"/>
              </a:spcBef>
              <a:spcAft>
                <a:spcPct val="0"/>
              </a:spcAft>
              <a:buSzPct val="100000"/>
            </a:pPr>
            <a:r>
              <a:rPr lang="en-US" altLang="en-US" sz="2100" b="1" dirty="0">
                <a:solidFill>
                  <a:srgbClr val="460000"/>
                </a:solidFill>
                <a:latin typeface="Times New Roman"/>
                <a:ea typeface="ＭＳ Ｐゴシック"/>
                <a:cs typeface="Times New Roman"/>
              </a:rPr>
              <a:t>January 17</a:t>
            </a:r>
            <a:r>
              <a:rPr lang="en-US" altLang="en-US" sz="2000" b="1" dirty="0">
                <a:solidFill>
                  <a:srgbClr val="460000"/>
                </a:solidFill>
                <a:latin typeface="Times New Roman"/>
                <a:ea typeface="ＭＳ Ｐゴシック"/>
                <a:cs typeface="Times New Roman"/>
              </a:rPr>
              <a:t>, 2025</a:t>
            </a:r>
          </a:p>
        </p:txBody>
      </p:sp>
    </p:spTree>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1F207-4856-4DBF-A553-12428732E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E72CCC-C309-A2CB-A635-CE9F519BB1CE}"/>
              </a:ext>
            </a:extLst>
          </p:cNvPr>
          <p:cNvSpPr>
            <a:spLocks noGrp="1"/>
          </p:cNvSpPr>
          <p:nvPr>
            <p:ph type="title"/>
          </p:nvPr>
        </p:nvSpPr>
        <p:spPr>
          <a:xfrm>
            <a:off x="609600" y="1221122"/>
            <a:ext cx="10964333" cy="575594"/>
          </a:xfrm>
        </p:spPr>
        <p:txBody>
          <a:bodyPr/>
          <a:lstStyle/>
          <a:p>
            <a:r>
              <a:rPr lang="en-US" sz="4000" b="1" dirty="0">
                <a:solidFill>
                  <a:srgbClr val="420000"/>
                </a:solidFill>
                <a:latin typeface="Times New Roman" panose="02020603050405020304" pitchFamily="18" charset="0"/>
                <a:ea typeface="ADLaM Display" panose="020F0502020204030204" pitchFamily="2" charset="0"/>
                <a:cs typeface="Times New Roman" panose="02020603050405020304" pitchFamily="18" charset="0"/>
              </a:rPr>
              <a:t>Fruit Quality</a:t>
            </a:r>
          </a:p>
        </p:txBody>
      </p:sp>
      <p:sp>
        <p:nvSpPr>
          <p:cNvPr id="3" name="Content Placeholder 2">
            <a:extLst>
              <a:ext uri="{FF2B5EF4-FFF2-40B4-BE49-F238E27FC236}">
                <a16:creationId xmlns:a16="http://schemas.microsoft.com/office/drawing/2014/main" id="{C1DD71FA-02B8-43EF-479E-1AE42F9DBCD8}"/>
              </a:ext>
            </a:extLst>
          </p:cNvPr>
          <p:cNvSpPr>
            <a:spLocks noGrp="1"/>
          </p:cNvSpPr>
          <p:nvPr>
            <p:ph idx="1"/>
          </p:nvPr>
        </p:nvSpPr>
        <p:spPr>
          <a:xfrm>
            <a:off x="609600" y="1925053"/>
            <a:ext cx="11293642" cy="4491789"/>
          </a:xfrm>
        </p:spPr>
        <p:txBody>
          <a:bodyPr/>
          <a:lstStyle/>
          <a:p>
            <a:pPr marL="457200" indent="-457200">
              <a:buFont typeface="Arial" panose="020B0604020202020204" pitchFamily="34" charset="0"/>
              <a:buChar char="•"/>
            </a:pPr>
            <a:r>
              <a:rPr lang="en-US" sz="2400" b="1" dirty="0">
                <a:solidFill>
                  <a:srgbClr val="420000"/>
                </a:solidFill>
                <a:latin typeface="Times New Roman" panose="02020603050405020304" pitchFamily="18" charset="0"/>
                <a:cs typeface="Times New Roman" panose="02020603050405020304" pitchFamily="18" charset="0"/>
              </a:rPr>
              <a:t>Subjective		-	Clean fruit free from disease and damage</a:t>
            </a:r>
          </a:p>
          <a:p>
            <a:pPr marL="457200" indent="-457200">
              <a:buFont typeface="Arial" panose="020B0604020202020204" pitchFamily="34" charset="0"/>
              <a:buChar char="•"/>
            </a:pPr>
            <a:endParaRPr lang="en-US" sz="2400" b="1" dirty="0">
              <a:solidFill>
                <a:srgbClr val="42000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400" b="1" dirty="0">
                <a:solidFill>
                  <a:srgbClr val="420000"/>
                </a:solidFill>
                <a:latin typeface="Times New Roman" panose="02020603050405020304" pitchFamily="18" charset="0"/>
                <a:cs typeface="Times New Roman" panose="02020603050405020304" pitchFamily="18" charset="0"/>
              </a:rPr>
              <a:t>Measurable 	-	TA, Brix, pH</a:t>
            </a:r>
          </a:p>
          <a:p>
            <a:pPr marL="457200" indent="-457200">
              <a:buFont typeface="Arial" panose="020B0604020202020204" pitchFamily="34" charset="0"/>
              <a:buChar char="•"/>
            </a:pPr>
            <a:endParaRPr lang="en-US" sz="2400" b="1" dirty="0">
              <a:solidFill>
                <a:srgbClr val="42000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400" b="1" dirty="0">
                <a:solidFill>
                  <a:srgbClr val="420000"/>
                </a:solidFill>
                <a:latin typeface="Times New Roman" panose="02020603050405020304" pitchFamily="18" charset="0"/>
                <a:cs typeface="Times New Roman" panose="02020603050405020304" pitchFamily="18" charset="0"/>
              </a:rPr>
              <a:t>Subjective		-	Color, skin health</a:t>
            </a:r>
          </a:p>
          <a:p>
            <a:pPr marL="457200" indent="-457200">
              <a:buFont typeface="Arial" panose="020B0604020202020204" pitchFamily="34" charset="0"/>
              <a:buChar char="•"/>
            </a:pPr>
            <a:endParaRPr lang="en-US" sz="2400" b="1" dirty="0">
              <a:solidFill>
                <a:srgbClr val="42000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400" b="1" dirty="0">
                <a:solidFill>
                  <a:srgbClr val="420000"/>
                </a:solidFill>
                <a:latin typeface="Times New Roman" panose="02020603050405020304" pitchFamily="18" charset="0"/>
                <a:cs typeface="Times New Roman" panose="02020603050405020304" pitchFamily="18" charset="0"/>
              </a:rPr>
              <a:t>What’s the wine style?</a:t>
            </a:r>
          </a:p>
          <a:p>
            <a:pPr marL="457200" indent="-457200">
              <a:buFont typeface="Arial" panose="020B0604020202020204" pitchFamily="34" charset="0"/>
              <a:buChar char="•"/>
            </a:pPr>
            <a:endParaRPr lang="en-US" sz="2400" b="1" dirty="0">
              <a:solidFill>
                <a:srgbClr val="42000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400" b="1" dirty="0">
                <a:solidFill>
                  <a:srgbClr val="420000"/>
                </a:solidFill>
                <a:latin typeface="Times New Roman" panose="02020603050405020304" pitchFamily="18" charset="0"/>
                <a:cs typeface="Times New Roman" panose="02020603050405020304" pitchFamily="18" charset="0"/>
              </a:rPr>
              <a:t>Subjective		- 	Flavor and taste	</a:t>
            </a:r>
          </a:p>
          <a:p>
            <a:pPr marL="457200" indent="-457200">
              <a:buFont typeface="Arial" panose="020B0604020202020204" pitchFamily="34" charset="0"/>
              <a:buChar char="•"/>
            </a:pPr>
            <a:endParaRPr lang="en-US" sz="2400" b="1" dirty="0">
              <a:solidFill>
                <a:srgbClr val="42000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sz="2400" b="1" dirty="0">
              <a:solidFill>
                <a:srgbClr val="420000"/>
              </a:solidFill>
              <a:latin typeface="Times New Roman" panose="02020603050405020304" pitchFamily="18" charset="0"/>
              <a:cs typeface="Times New Roman" panose="02020603050405020304" pitchFamily="18" charset="0"/>
            </a:endParaRPr>
          </a:p>
        </p:txBody>
      </p:sp>
      <p:pic>
        <p:nvPicPr>
          <p:cNvPr id="4098" name="Picture 2">
            <a:extLst>
              <a:ext uri="{FF2B5EF4-FFF2-40B4-BE49-F238E27FC236}">
                <a16:creationId xmlns:a16="http://schemas.microsoft.com/office/drawing/2014/main" id="{81BA1E88-F655-B816-B031-E787DB7B8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416" y="2454442"/>
            <a:ext cx="5391167" cy="379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264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D9042-A34E-211F-BC6B-3918589AD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2F852-408F-43A6-8594-0E8FE66BAD0B}"/>
              </a:ext>
            </a:extLst>
          </p:cNvPr>
          <p:cNvSpPr>
            <a:spLocks noGrp="1"/>
          </p:cNvSpPr>
          <p:nvPr>
            <p:ph type="title" idx="4294967295"/>
          </p:nvPr>
        </p:nvSpPr>
        <p:spPr>
          <a:xfrm>
            <a:off x="0" y="1220788"/>
            <a:ext cx="10964863" cy="576262"/>
          </a:xfrm>
        </p:spPr>
        <p:txBody>
          <a:bodyPr/>
          <a:lstStyle/>
          <a:p>
            <a:r>
              <a:rPr lang="en-US" sz="4000" b="1" dirty="0">
                <a:solidFill>
                  <a:srgbClr val="420000"/>
                </a:solidFill>
                <a:latin typeface="Times New Roman"/>
                <a:ea typeface="ADLaM Display"/>
                <a:cs typeface="Times New Roman"/>
              </a:rPr>
              <a:t>Pre-Harvest Sanitation</a:t>
            </a:r>
            <a:endParaRPr lang="en-US" sz="4000" b="1" dirty="0">
              <a:latin typeface="Times New Roman" panose="02020603050405020304" pitchFamily="18" charset="0"/>
              <a:ea typeface="ADLaM Display" panose="020F0502020204030204"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C5689B5-3A0E-C3AE-F91A-1BB8CA683DE5}"/>
              </a:ext>
            </a:extLst>
          </p:cNvPr>
          <p:cNvSpPr>
            <a:spLocks noGrp="1"/>
          </p:cNvSpPr>
          <p:nvPr>
            <p:ph idx="4294967295"/>
          </p:nvPr>
        </p:nvSpPr>
        <p:spPr>
          <a:xfrm>
            <a:off x="316557" y="1735267"/>
            <a:ext cx="11875443" cy="4794121"/>
          </a:xfrm>
        </p:spPr>
        <p:txBody>
          <a:bodyPr/>
          <a:lstStyle/>
          <a:p>
            <a:pPr marL="457200" indent="-457200">
              <a:buFont typeface="Arial" panose="020B0604020202020204" pitchFamily="34" charset="0"/>
              <a:buChar char="•"/>
            </a:pPr>
            <a:endParaRPr lang="en-US" sz="2400" b="1" dirty="0">
              <a:solidFill>
                <a:srgbClr val="42000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sz="2400" b="1" dirty="0">
              <a:solidFill>
                <a:srgbClr val="42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816207E-E21F-C2FE-179A-501237A0695A}"/>
              </a:ext>
            </a:extLst>
          </p:cNvPr>
          <p:cNvSpPr txBox="1"/>
          <p:nvPr/>
        </p:nvSpPr>
        <p:spPr>
          <a:xfrm>
            <a:off x="698656" y="2053848"/>
            <a:ext cx="1144441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b="1" dirty="0">
                <a:solidFill>
                  <a:srgbClr val="420000"/>
                </a:solidFill>
                <a:latin typeface="Times New Roman"/>
                <a:cs typeface="Arial"/>
              </a:rPr>
              <a:t>The cleaning and sanitation of processing equipment pre harvest.</a:t>
            </a:r>
          </a:p>
          <a:p>
            <a:pPr marL="342900" indent="-342900">
              <a:buFont typeface="Arial" panose="020B0604020202020204" pitchFamily="34" charset="0"/>
              <a:buChar char="•"/>
            </a:pPr>
            <a:endParaRPr lang="en-US" sz="2000" b="1" dirty="0">
              <a:solidFill>
                <a:srgbClr val="420000"/>
              </a:solidFill>
              <a:latin typeface="Times New Roman"/>
              <a:cs typeface="Arial"/>
            </a:endParaRPr>
          </a:p>
          <a:p>
            <a:pPr marL="342900" indent="-342900">
              <a:buFont typeface="Arial" panose="020B0604020202020204" pitchFamily="34" charset="0"/>
              <a:buChar char="•"/>
            </a:pPr>
            <a:r>
              <a:rPr lang="en-US" sz="2000" b="1" dirty="0">
                <a:solidFill>
                  <a:srgbClr val="420000"/>
                </a:solidFill>
                <a:latin typeface="Times New Roman"/>
                <a:cs typeface="Arial"/>
              </a:rPr>
              <a:t>Using a detergent cleaner.</a:t>
            </a:r>
          </a:p>
          <a:p>
            <a:pPr marL="342900" indent="-342900">
              <a:buFont typeface="Arial" panose="020B0604020202020204" pitchFamily="34" charset="0"/>
              <a:buChar char="•"/>
            </a:pPr>
            <a:endParaRPr lang="en-US" sz="2000" b="1" dirty="0">
              <a:solidFill>
                <a:srgbClr val="420000"/>
              </a:solidFill>
              <a:latin typeface="Times New Roman"/>
              <a:cs typeface="Arial"/>
            </a:endParaRPr>
          </a:p>
          <a:p>
            <a:pPr marL="342900" indent="-342900">
              <a:buFont typeface="Arial" panose="020B0604020202020204" pitchFamily="34" charset="0"/>
              <a:buChar char="•"/>
            </a:pPr>
            <a:r>
              <a:rPr lang="en-US" sz="2000" b="1" dirty="0">
                <a:solidFill>
                  <a:srgbClr val="420000"/>
                </a:solidFill>
                <a:latin typeface="Times New Roman"/>
                <a:cs typeface="Arial"/>
              </a:rPr>
              <a:t>Using a sanitizing solution prior to equipment use.</a:t>
            </a:r>
          </a:p>
          <a:p>
            <a:pPr marL="342900" indent="-342900">
              <a:buFont typeface="Arial" panose="020B0604020202020204" pitchFamily="34" charset="0"/>
              <a:buChar char="•"/>
            </a:pPr>
            <a:endParaRPr lang="en-US" sz="2000" b="1" dirty="0">
              <a:solidFill>
                <a:srgbClr val="420000"/>
              </a:solidFill>
              <a:latin typeface="Times New Roman"/>
              <a:cs typeface="Arial"/>
            </a:endParaRPr>
          </a:p>
          <a:p>
            <a:pPr marL="342900" indent="-342900">
              <a:buFont typeface="Arial" panose="020B0604020202020204" pitchFamily="34" charset="0"/>
              <a:buChar char="•"/>
            </a:pPr>
            <a:r>
              <a:rPr lang="en-US" sz="2000" b="1" dirty="0">
                <a:solidFill>
                  <a:srgbClr val="420000"/>
                </a:solidFill>
                <a:latin typeface="Times New Roman"/>
                <a:cs typeface="Arial"/>
              </a:rPr>
              <a:t>Food grade lubricants</a:t>
            </a:r>
          </a:p>
          <a:p>
            <a:pPr marL="342900" indent="-342900">
              <a:buFont typeface="Arial" panose="020B0604020202020204" pitchFamily="34" charset="0"/>
              <a:buChar char="•"/>
            </a:pPr>
            <a:endParaRPr lang="en-US" sz="2000" b="1" dirty="0">
              <a:solidFill>
                <a:srgbClr val="420000"/>
              </a:solidFill>
              <a:latin typeface="Times New Roman"/>
              <a:cs typeface="Arial"/>
            </a:endParaRPr>
          </a:p>
          <a:p>
            <a:pPr marL="342900" indent="-342900">
              <a:buFont typeface="Arial" panose="020B0604020202020204" pitchFamily="34" charset="0"/>
              <a:buChar char="•"/>
            </a:pPr>
            <a:r>
              <a:rPr lang="en-US" sz="2000" b="1" dirty="0">
                <a:solidFill>
                  <a:srgbClr val="420000"/>
                </a:solidFill>
                <a:latin typeface="Times New Roman"/>
                <a:cs typeface="Arial"/>
              </a:rPr>
              <a:t>When cleaning for harvest tanks, hoses, clamps, gaskets, crusher, press, crush bins.</a:t>
            </a:r>
          </a:p>
          <a:p>
            <a:pPr marL="342900" indent="-342900">
              <a:buFont typeface="Arial" panose="020B0604020202020204" pitchFamily="34" charset="0"/>
              <a:buChar char="•"/>
            </a:pPr>
            <a:endParaRPr lang="en-US" sz="2000" b="1" dirty="0">
              <a:solidFill>
                <a:srgbClr val="420000"/>
              </a:solidFill>
              <a:latin typeface="Times New Roman"/>
              <a:cs typeface="Arial"/>
            </a:endParaRPr>
          </a:p>
          <a:p>
            <a:pPr marL="342900" indent="-342900">
              <a:buFont typeface="Arial" panose="020B0604020202020204" pitchFamily="34" charset="0"/>
              <a:buChar char="•"/>
            </a:pPr>
            <a:endParaRPr lang="en-US" sz="2000" b="1" dirty="0">
              <a:solidFill>
                <a:srgbClr val="420000"/>
              </a:solidFill>
              <a:latin typeface="Times New Roman"/>
              <a:cs typeface="Arial"/>
            </a:endParaRPr>
          </a:p>
        </p:txBody>
      </p:sp>
      <p:pic>
        <p:nvPicPr>
          <p:cNvPr id="5" name="Picture 4">
            <a:extLst>
              <a:ext uri="{FF2B5EF4-FFF2-40B4-BE49-F238E27FC236}">
                <a16:creationId xmlns:a16="http://schemas.microsoft.com/office/drawing/2014/main" id="{7AC09D7F-25D8-781D-353C-A5215FE545B5}"/>
              </a:ext>
            </a:extLst>
          </p:cNvPr>
          <p:cNvPicPr>
            <a:picLocks noChangeAspect="1"/>
          </p:cNvPicPr>
          <p:nvPr/>
        </p:nvPicPr>
        <p:blipFill>
          <a:blip r:embed="rId2"/>
          <a:stretch>
            <a:fillRect/>
          </a:stretch>
        </p:blipFill>
        <p:spPr>
          <a:xfrm>
            <a:off x="8339122" y="2053848"/>
            <a:ext cx="2625742" cy="2473702"/>
          </a:xfrm>
          <a:prstGeom prst="rect">
            <a:avLst/>
          </a:prstGeom>
        </p:spPr>
      </p:pic>
    </p:spTree>
    <p:extLst>
      <p:ext uri="{BB962C8B-B14F-4D97-AF65-F5344CB8AC3E}">
        <p14:creationId xmlns:p14="http://schemas.microsoft.com/office/powerpoint/2010/main" val="3899817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0E96A6-A22B-B5EF-F3A9-9074B5910727}"/>
              </a:ext>
            </a:extLst>
          </p:cNvPr>
          <p:cNvSpPr>
            <a:spLocks noGrp="1"/>
          </p:cNvSpPr>
          <p:nvPr>
            <p:ph/>
          </p:nvPr>
        </p:nvSpPr>
        <p:spPr>
          <a:xfrm>
            <a:off x="239806" y="2165350"/>
            <a:ext cx="11746005" cy="4554725"/>
          </a:xfrm>
        </p:spPr>
        <p:txBody>
          <a:bodyPr/>
          <a:lstStyle/>
          <a:p>
            <a:pPr fontAlgn="ctr">
              <a:spcAft>
                <a:spcPts val="750"/>
              </a:spcAft>
            </a:pPr>
            <a:r>
              <a:rPr lang="en-US" sz="1600" b="0" i="0" dirty="0">
                <a:solidFill>
                  <a:srgbClr val="420000"/>
                </a:solidFill>
                <a:effectLst/>
                <a:latin typeface="Georgia Pro Semibold" panose="020F0502020204030204" pitchFamily="18" charset="0"/>
              </a:rPr>
              <a:t>Wineries can use ATP testing to monitor the cleanliness of critical points in the winemaking process. This can help them to optimize their cleaning &amp; sanitation protocols, and to prevent quality problems before they arise.</a:t>
            </a:r>
          </a:p>
          <a:p>
            <a:pPr algn="l" fontAlgn="ctr">
              <a:spcAft>
                <a:spcPts val="750"/>
              </a:spcAft>
            </a:pPr>
            <a:r>
              <a:rPr lang="en-US" sz="1600" b="0" i="0" dirty="0">
                <a:solidFill>
                  <a:srgbClr val="420000"/>
                </a:solidFill>
                <a:effectLst/>
                <a:latin typeface="Georgia Pro Semibold" panose="020F0502020204030204" pitchFamily="18" charset="0"/>
              </a:rPr>
              <a:t>ATP (adenosine triphosphate) levels in wineries are measured using a luminometer and a testing swab: </a:t>
            </a:r>
          </a:p>
          <a:p>
            <a:pPr algn="l" fontAlgn="ctr">
              <a:spcBef>
                <a:spcPts val="750"/>
              </a:spcBef>
              <a:spcAft>
                <a:spcPts val="1500"/>
              </a:spcAft>
            </a:pPr>
            <a:r>
              <a:rPr lang="en-US" sz="1600" b="0" i="0" dirty="0">
                <a:solidFill>
                  <a:srgbClr val="420000"/>
                </a:solidFill>
                <a:effectLst/>
                <a:latin typeface="Georgia Pro Semibold" panose="020F0502020204030204" pitchFamily="18" charset="0"/>
              </a:rPr>
              <a:t>ATP is a molecule found in all living cells, including those in bacteria and yeast. The presence of ATP on a surface indicates that it is contaminated and may not have been cleaned properly. This could mean that the surface has food residue, allergens, or bacteria on it, and could potentially support bacterial growth. </a:t>
            </a:r>
          </a:p>
          <a:p>
            <a:pPr algn="l" fontAlgn="ctr">
              <a:spcBef>
                <a:spcPts val="750"/>
              </a:spcBef>
              <a:spcAft>
                <a:spcPts val="600"/>
              </a:spcAft>
              <a:buFont typeface="+mj-lt"/>
              <a:buAutoNum type="arabicPeriod"/>
            </a:pPr>
            <a:r>
              <a:rPr lang="en-US" sz="1600" b="1" i="0" dirty="0">
                <a:solidFill>
                  <a:srgbClr val="420000"/>
                </a:solidFill>
                <a:effectLst/>
                <a:latin typeface="Georgia Pro Semibold" panose="020F0502020204030204" pitchFamily="18" charset="0"/>
              </a:rPr>
              <a:t>Collect a sample</a:t>
            </a:r>
            <a:r>
              <a:rPr lang="en-US" sz="1600" b="0" i="0" dirty="0">
                <a:solidFill>
                  <a:srgbClr val="420000"/>
                </a:solidFill>
                <a:effectLst/>
                <a:latin typeface="Georgia Pro Semibold" panose="020F0502020204030204" pitchFamily="18" charset="0"/>
              </a:rPr>
              <a:t>: Use a swab to collect a sample from a surface in the winery </a:t>
            </a:r>
          </a:p>
          <a:p>
            <a:pPr algn="l" fontAlgn="ctr">
              <a:spcBef>
                <a:spcPts val="750"/>
              </a:spcBef>
              <a:spcAft>
                <a:spcPts val="600"/>
              </a:spcAft>
              <a:buFont typeface="+mj-lt"/>
              <a:buAutoNum type="arabicPeriod" startAt="2"/>
            </a:pPr>
            <a:r>
              <a:rPr lang="en-US" sz="1600" b="1" i="0" dirty="0">
                <a:solidFill>
                  <a:srgbClr val="420000"/>
                </a:solidFill>
                <a:effectLst/>
                <a:latin typeface="Georgia Pro Semibold" panose="020F0502020204030204" pitchFamily="18" charset="0"/>
              </a:rPr>
              <a:t>Analyze the sample</a:t>
            </a:r>
            <a:r>
              <a:rPr lang="en-US" sz="1600" b="0" i="0" dirty="0">
                <a:solidFill>
                  <a:srgbClr val="420000"/>
                </a:solidFill>
                <a:effectLst/>
                <a:latin typeface="Georgia Pro Semibold" panose="020F0502020204030204" pitchFamily="18" charset="0"/>
              </a:rPr>
              <a:t>: Insert the swab into the luminometer </a:t>
            </a:r>
          </a:p>
          <a:p>
            <a:pPr algn="l" fontAlgn="ctr">
              <a:spcBef>
                <a:spcPts val="750"/>
              </a:spcBef>
              <a:spcAft>
                <a:spcPts val="600"/>
              </a:spcAft>
              <a:buFont typeface="+mj-lt"/>
              <a:buAutoNum type="arabicPeriod" startAt="3"/>
            </a:pPr>
            <a:r>
              <a:rPr lang="en-US" sz="1600" b="1" i="0" dirty="0">
                <a:solidFill>
                  <a:srgbClr val="420000"/>
                </a:solidFill>
                <a:effectLst/>
                <a:latin typeface="Georgia Pro Semibold" panose="020F0502020204030204" pitchFamily="18" charset="0"/>
              </a:rPr>
              <a:t>Measure the ATP level</a:t>
            </a:r>
            <a:r>
              <a:rPr lang="en-US" sz="1600" b="0" i="0" dirty="0">
                <a:solidFill>
                  <a:srgbClr val="420000"/>
                </a:solidFill>
                <a:effectLst/>
                <a:latin typeface="Georgia Pro Semibold" panose="020F0502020204030204" pitchFamily="18" charset="0"/>
              </a:rPr>
              <a:t>: The luminometer produces a light output that is measured in relative light units (RLU) </a:t>
            </a:r>
          </a:p>
          <a:p>
            <a:pPr algn="l" fontAlgn="ctr">
              <a:spcBef>
                <a:spcPts val="750"/>
              </a:spcBef>
              <a:spcAft>
                <a:spcPts val="1500"/>
              </a:spcAft>
              <a:buFont typeface="+mj-lt"/>
              <a:buAutoNum type="arabicPeriod" startAt="4"/>
            </a:pPr>
            <a:r>
              <a:rPr lang="en-US" sz="1600" b="1" i="0" dirty="0">
                <a:solidFill>
                  <a:srgbClr val="420000"/>
                </a:solidFill>
                <a:effectLst/>
                <a:latin typeface="Georgia Pro Semibold" panose="020F0502020204030204" pitchFamily="18" charset="0"/>
              </a:rPr>
              <a:t>Interpret the results</a:t>
            </a:r>
            <a:r>
              <a:rPr lang="en-US" sz="1600" b="0" i="0" dirty="0">
                <a:solidFill>
                  <a:srgbClr val="420000"/>
                </a:solidFill>
                <a:effectLst/>
                <a:latin typeface="Georgia Pro Semibold" panose="020F0502020204030204" pitchFamily="18" charset="0"/>
              </a:rPr>
              <a:t>: A higher RLU reading indicates a higher amount of ATP, which means more cells are present and the surface is less clean </a:t>
            </a:r>
          </a:p>
        </p:txBody>
      </p:sp>
      <p:sp>
        <p:nvSpPr>
          <p:cNvPr id="4" name="TextBox 3">
            <a:extLst>
              <a:ext uri="{FF2B5EF4-FFF2-40B4-BE49-F238E27FC236}">
                <a16:creationId xmlns:a16="http://schemas.microsoft.com/office/drawing/2014/main" id="{4624AA9F-F2F2-4D1C-5A43-83B2AAFBDFF9}"/>
              </a:ext>
            </a:extLst>
          </p:cNvPr>
          <p:cNvSpPr txBox="1"/>
          <p:nvPr/>
        </p:nvSpPr>
        <p:spPr>
          <a:xfrm>
            <a:off x="2730500" y="1707118"/>
            <a:ext cx="6096000" cy="523220"/>
          </a:xfrm>
          <a:prstGeom prst="rect">
            <a:avLst/>
          </a:prstGeom>
          <a:noFill/>
        </p:spPr>
        <p:txBody>
          <a:bodyPr wrap="square">
            <a:spAutoFit/>
          </a:bodyPr>
          <a:lstStyle/>
          <a:p>
            <a:pPr algn="ctr"/>
            <a:r>
              <a:rPr lang="en-US" sz="2800" b="1" i="0" dirty="0">
                <a:solidFill>
                  <a:srgbClr val="420000"/>
                </a:solidFill>
                <a:effectLst/>
                <a:latin typeface="Times New Roman"/>
                <a:cs typeface="Arial"/>
              </a:rPr>
              <a:t>Using an ATP Monitor </a:t>
            </a:r>
          </a:p>
        </p:txBody>
      </p:sp>
    </p:spTree>
    <p:extLst>
      <p:ext uri="{BB962C8B-B14F-4D97-AF65-F5344CB8AC3E}">
        <p14:creationId xmlns:p14="http://schemas.microsoft.com/office/powerpoint/2010/main" val="189861393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81E21-B248-D45E-FD61-F7273A6C02C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6AFE21-1A09-8CA1-4753-313B27313F90}"/>
              </a:ext>
            </a:extLst>
          </p:cNvPr>
          <p:cNvSpPr>
            <a:spLocks noGrp="1"/>
          </p:cNvSpPr>
          <p:nvPr>
            <p:ph/>
          </p:nvPr>
        </p:nvSpPr>
        <p:spPr>
          <a:xfrm>
            <a:off x="239806" y="2165350"/>
            <a:ext cx="11746005" cy="4554725"/>
          </a:xfrm>
        </p:spPr>
        <p:txBody>
          <a:bodyPr/>
          <a:lstStyle/>
          <a:p>
            <a:pPr algn="l" fontAlgn="ctr">
              <a:spcAft>
                <a:spcPts val="750"/>
              </a:spcAft>
              <a:buFont typeface="Arial" panose="020B0604020202020204" pitchFamily="34" charset="0"/>
              <a:buChar char="•"/>
            </a:pPr>
            <a:r>
              <a:rPr lang="en-US" sz="2000" b="0" i="0" dirty="0">
                <a:solidFill>
                  <a:srgbClr val="420000"/>
                </a:solidFill>
                <a:effectLst/>
                <a:latin typeface="Times New Roman" panose="02020603050405020304" pitchFamily="18" charset="0"/>
                <a:cs typeface="Times New Roman" panose="02020603050405020304" pitchFamily="18" charset="0"/>
              </a:rPr>
              <a:t>Many brands available. </a:t>
            </a:r>
            <a:r>
              <a:rPr lang="en-US" sz="2000" dirty="0">
                <a:solidFill>
                  <a:srgbClr val="420000"/>
                </a:solidFill>
                <a:latin typeface="Times New Roman" panose="02020603050405020304" pitchFamily="18" charset="0"/>
                <a:cs typeface="Times New Roman" panose="02020603050405020304" pitchFamily="18" charset="0"/>
              </a:rPr>
              <a:t>Average cost $ 1700.00 - $ 2500.00 per unit. </a:t>
            </a:r>
          </a:p>
          <a:p>
            <a:pPr algn="l" fontAlgn="ctr">
              <a:spcAft>
                <a:spcPts val="750"/>
              </a:spcAft>
              <a:buFont typeface="Arial" panose="020B0604020202020204" pitchFamily="34" charset="0"/>
              <a:buChar char="•"/>
            </a:pPr>
            <a:r>
              <a:rPr lang="en-US" sz="2000" dirty="0">
                <a:solidFill>
                  <a:srgbClr val="420000"/>
                </a:solidFill>
                <a:latin typeface="Times New Roman" panose="02020603050405020304" pitchFamily="18" charset="0"/>
                <a:cs typeface="Times New Roman" panose="02020603050405020304" pitchFamily="18" charset="0"/>
              </a:rPr>
              <a:t>Test Swabs $ 5.00 - 12.00 each.</a:t>
            </a:r>
          </a:p>
          <a:p>
            <a:pPr algn="l" fontAlgn="ctr">
              <a:spcAft>
                <a:spcPts val="750"/>
              </a:spcAft>
              <a:buFont typeface="Arial" panose="020B0604020202020204" pitchFamily="34" charset="0"/>
              <a:buChar char="•"/>
            </a:pPr>
            <a:r>
              <a:rPr lang="en-US" sz="2000" dirty="0">
                <a:solidFill>
                  <a:srgbClr val="420000"/>
                </a:solidFill>
                <a:latin typeface="Times New Roman" panose="02020603050405020304" pitchFamily="18" charset="0"/>
                <a:cs typeface="Times New Roman" panose="02020603050405020304" pitchFamily="18" charset="0"/>
              </a:rPr>
              <a:t>Average cost of wine in bottle. $ 14.50 to $ 21.00. At $ 15.00 a bottle $ 180.00 a case. </a:t>
            </a:r>
          </a:p>
          <a:p>
            <a:pPr algn="l" fontAlgn="ctr">
              <a:spcAft>
                <a:spcPts val="750"/>
              </a:spcAft>
              <a:buFont typeface="Arial" panose="020B0604020202020204" pitchFamily="34" charset="0"/>
              <a:buChar char="•"/>
            </a:pPr>
            <a:r>
              <a:rPr lang="en-US" sz="2000" dirty="0">
                <a:solidFill>
                  <a:srgbClr val="420000"/>
                </a:solidFill>
                <a:latin typeface="Times New Roman" panose="02020603050405020304" pitchFamily="18" charset="0"/>
                <a:cs typeface="Times New Roman" panose="02020603050405020304" pitchFamily="18" charset="0"/>
              </a:rPr>
              <a:t>Therefore, value of product in the case $ 75.71 gallon at 50.00 % GP $ 37.85.</a:t>
            </a:r>
          </a:p>
          <a:p>
            <a:pPr algn="l" fontAlgn="ctr">
              <a:spcAft>
                <a:spcPts val="750"/>
              </a:spcAft>
              <a:buFont typeface="Arial" panose="020B0604020202020204" pitchFamily="34" charset="0"/>
              <a:buChar char="•"/>
            </a:pPr>
            <a:r>
              <a:rPr lang="en-US" sz="2000" dirty="0">
                <a:solidFill>
                  <a:srgbClr val="420000"/>
                </a:solidFill>
                <a:latin typeface="Times New Roman" panose="02020603050405020304" pitchFamily="18" charset="0"/>
                <a:cs typeface="Times New Roman" panose="02020603050405020304" pitchFamily="18" charset="0"/>
              </a:rPr>
              <a:t>Value at $ 1330.00 to replace if you are fortunate. (133 gal per pallet)</a:t>
            </a:r>
          </a:p>
          <a:p>
            <a:pPr algn="l" fontAlgn="ctr">
              <a:spcAft>
                <a:spcPts val="750"/>
              </a:spcAft>
              <a:buFont typeface="Arial" panose="020B0604020202020204" pitchFamily="34" charset="0"/>
              <a:buChar char="•"/>
            </a:pPr>
            <a:r>
              <a:rPr lang="en-US" sz="2000" dirty="0">
                <a:solidFill>
                  <a:srgbClr val="420000"/>
                </a:solidFill>
                <a:latin typeface="Times New Roman" panose="02020603050405020304" pitchFamily="18" charset="0"/>
                <a:cs typeface="Times New Roman" panose="02020603050405020304" pitchFamily="18" charset="0"/>
              </a:rPr>
              <a:t>Understanding that something is clean prior to sanitation is key.</a:t>
            </a:r>
          </a:p>
          <a:p>
            <a:pPr algn="l" fontAlgn="ctr">
              <a:spcAft>
                <a:spcPts val="750"/>
              </a:spcAft>
              <a:buFont typeface="Arial" panose="020B0604020202020204" pitchFamily="34" charset="0"/>
              <a:buChar char="•"/>
            </a:pPr>
            <a:endParaRPr lang="en-US" sz="2000" dirty="0">
              <a:solidFill>
                <a:srgbClr val="42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F43334E-21FF-209A-614A-02F1A1CCBA85}"/>
              </a:ext>
            </a:extLst>
          </p:cNvPr>
          <p:cNvSpPr txBox="1"/>
          <p:nvPr/>
        </p:nvSpPr>
        <p:spPr>
          <a:xfrm>
            <a:off x="2730500" y="1707118"/>
            <a:ext cx="6096000" cy="523220"/>
          </a:xfrm>
          <a:prstGeom prst="rect">
            <a:avLst/>
          </a:prstGeom>
          <a:noFill/>
        </p:spPr>
        <p:txBody>
          <a:bodyPr wrap="square">
            <a:spAutoFit/>
          </a:bodyPr>
          <a:lstStyle/>
          <a:p>
            <a:pPr algn="ctr"/>
            <a:r>
              <a:rPr lang="en-US" sz="2800" b="1" i="0" dirty="0">
                <a:solidFill>
                  <a:srgbClr val="420000"/>
                </a:solidFill>
                <a:effectLst/>
                <a:latin typeface="Times New Roman"/>
                <a:cs typeface="Arial"/>
              </a:rPr>
              <a:t>ATP Monitor </a:t>
            </a:r>
          </a:p>
        </p:txBody>
      </p:sp>
    </p:spTree>
    <p:extLst>
      <p:ext uri="{BB962C8B-B14F-4D97-AF65-F5344CB8AC3E}">
        <p14:creationId xmlns:p14="http://schemas.microsoft.com/office/powerpoint/2010/main" val="167298748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216069-2E6F-5741-335C-3E2266A23729}"/>
              </a:ext>
            </a:extLst>
          </p:cNvPr>
          <p:cNvSpPr>
            <a:spLocks noGrp="1"/>
          </p:cNvSpPr>
          <p:nvPr>
            <p:ph idx="1"/>
          </p:nvPr>
        </p:nvSpPr>
        <p:spPr/>
        <p:txBody>
          <a:bodyPr/>
          <a:lstStyle/>
          <a:p>
            <a:pPr marL="0" indent="0" algn="ctr"/>
            <a:r>
              <a:rPr lang="en-US" sz="4000" dirty="0">
                <a:solidFill>
                  <a:srgbClr val="420000"/>
                </a:solidFill>
                <a:latin typeface="Times New Roman" panose="02020603050405020304" pitchFamily="18" charset="0"/>
                <a:cs typeface="Times New Roman" panose="02020603050405020304" pitchFamily="18" charset="0"/>
              </a:rPr>
              <a:t>Good winemaking practice is guiding microbial populations and closing the spoilage window</a:t>
            </a:r>
            <a:endParaRPr lang="en-US" sz="4000" b="1" i="0" dirty="0">
              <a:solidFill>
                <a:srgbClr val="420000"/>
              </a:solidFill>
              <a:effectLst/>
              <a:latin typeface="Times New Roman" panose="02020603050405020304" pitchFamily="18" charset="0"/>
              <a:cs typeface="Times New Roman" panose="02020603050405020304" pitchFamily="18" charset="0"/>
            </a:endParaRPr>
          </a:p>
          <a:p>
            <a:endParaRPr lang="en-US" dirty="0"/>
          </a:p>
        </p:txBody>
      </p:sp>
      <p:pic>
        <p:nvPicPr>
          <p:cNvPr id="5" name="Picture 4" descr="A close-up of a winery">
            <a:extLst>
              <a:ext uri="{FF2B5EF4-FFF2-40B4-BE49-F238E27FC236}">
                <a16:creationId xmlns:a16="http://schemas.microsoft.com/office/drawing/2014/main" id="{6B02C734-EEB1-4AFC-DA75-A75FBFBEC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935704"/>
            <a:ext cx="5066528" cy="3924550"/>
          </a:xfrm>
          <a:prstGeom prst="rect">
            <a:avLst/>
          </a:prstGeom>
        </p:spPr>
      </p:pic>
      <p:pic>
        <p:nvPicPr>
          <p:cNvPr id="7" name="Picture 6" descr="A person spraying liquid into a factory&#10;&#10;Description automatically generated">
            <a:extLst>
              <a:ext uri="{FF2B5EF4-FFF2-40B4-BE49-F238E27FC236}">
                <a16:creationId xmlns:a16="http://schemas.microsoft.com/office/drawing/2014/main" id="{42BCC828-ECB1-E674-D2FD-12376073F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218" y="2945464"/>
            <a:ext cx="5216715" cy="3912536"/>
          </a:xfrm>
          <a:prstGeom prst="rect">
            <a:avLst/>
          </a:prstGeom>
        </p:spPr>
      </p:pic>
    </p:spTree>
    <p:extLst>
      <p:ext uri="{BB962C8B-B14F-4D97-AF65-F5344CB8AC3E}">
        <p14:creationId xmlns:p14="http://schemas.microsoft.com/office/powerpoint/2010/main" val="39524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F02B35B8-680A-85F7-B582-B3A5DE066E00}"/>
              </a:ext>
            </a:extLst>
          </p:cNvPr>
          <p:cNvSpPr>
            <a:spLocks noGrp="1" noChangeArrowheads="1"/>
          </p:cNvSpPr>
          <p:nvPr>
            <p:ph type="title"/>
          </p:nvPr>
        </p:nvSpPr>
        <p:spPr>
          <a:xfrm>
            <a:off x="609599" y="1087436"/>
            <a:ext cx="10964333" cy="673102"/>
          </a:xfrm>
        </p:spPr>
        <p:txBody>
          <a:bodyPr/>
          <a:lstStyle/>
          <a:p>
            <a:r>
              <a:rPr lang="en-US" altLang="en-US" dirty="0">
                <a:solidFill>
                  <a:srgbClr val="420000"/>
                </a:solidFill>
                <a:latin typeface="Times New Roman" panose="02020603050405020304" pitchFamily="18" charset="0"/>
                <a:cs typeface="Times New Roman" panose="02020603050405020304" pitchFamily="18" charset="0"/>
              </a:rPr>
              <a:t>Cleaning vs. sanitation</a:t>
            </a:r>
          </a:p>
        </p:txBody>
      </p:sp>
      <p:sp>
        <p:nvSpPr>
          <p:cNvPr id="148483" name="Rectangle 3">
            <a:extLst>
              <a:ext uri="{FF2B5EF4-FFF2-40B4-BE49-F238E27FC236}">
                <a16:creationId xmlns:a16="http://schemas.microsoft.com/office/drawing/2014/main" id="{ACB90C20-DF21-BADA-D592-64BC1252B2D0}"/>
              </a:ext>
            </a:extLst>
          </p:cNvPr>
          <p:cNvSpPr>
            <a:spLocks noGrp="1" noChangeArrowheads="1"/>
          </p:cNvSpPr>
          <p:nvPr>
            <p:ph type="body" idx="1"/>
          </p:nvPr>
        </p:nvSpPr>
        <p:spPr>
          <a:xfrm>
            <a:off x="609599" y="1841500"/>
            <a:ext cx="10964333" cy="4710114"/>
          </a:xfrm>
        </p:spPr>
        <p:txBody>
          <a:bodyPr/>
          <a:lstStyle/>
          <a:p>
            <a:pPr algn="ctr"/>
            <a:r>
              <a:rPr lang="en-US" altLang="en-US" sz="2800" dirty="0">
                <a:solidFill>
                  <a:srgbClr val="FF0000"/>
                </a:solidFill>
                <a:latin typeface="Times New Roman" panose="02020603050405020304" pitchFamily="18" charset="0"/>
                <a:cs typeface="Times New Roman" panose="02020603050405020304" pitchFamily="18" charset="0"/>
              </a:rPr>
              <a:t>Winemaking is 1.00 % Science, 1.00 % Art, 1.00 % Common Sense </a:t>
            </a:r>
          </a:p>
          <a:p>
            <a:pPr algn="ctr"/>
            <a:r>
              <a:rPr lang="en-US" altLang="en-US" sz="2800" dirty="0">
                <a:solidFill>
                  <a:srgbClr val="FF0000"/>
                </a:solidFill>
                <a:latin typeface="Times New Roman" panose="02020603050405020304" pitchFamily="18" charset="0"/>
                <a:cs typeface="Times New Roman" panose="02020603050405020304" pitchFamily="18" charset="0"/>
              </a:rPr>
              <a:t>97.00 % Cleaning &amp; Sanitation </a:t>
            </a:r>
          </a:p>
          <a:p>
            <a:r>
              <a:rPr lang="en-US" altLang="en-US" sz="2800" dirty="0">
                <a:solidFill>
                  <a:srgbClr val="420000"/>
                </a:solidFill>
                <a:latin typeface="Times New Roman" panose="02020603050405020304" pitchFamily="18" charset="0"/>
                <a:cs typeface="Times New Roman" panose="02020603050405020304" pitchFamily="18" charset="0"/>
              </a:rPr>
              <a:t>Cleaning</a:t>
            </a:r>
          </a:p>
          <a:p>
            <a:pPr lvl="1"/>
            <a:r>
              <a:rPr lang="en-US" altLang="en-US" sz="2400" dirty="0">
                <a:solidFill>
                  <a:srgbClr val="420000"/>
                </a:solidFill>
                <a:latin typeface="Times New Roman" panose="02020603050405020304" pitchFamily="18" charset="0"/>
                <a:cs typeface="Times New Roman" panose="02020603050405020304" pitchFamily="18" charset="0"/>
              </a:rPr>
              <a:t>Physical removal of organic deposits</a:t>
            </a:r>
          </a:p>
          <a:p>
            <a:pPr lvl="2"/>
            <a:r>
              <a:rPr lang="en-US" altLang="en-US" sz="2000" dirty="0">
                <a:solidFill>
                  <a:srgbClr val="420000"/>
                </a:solidFill>
                <a:latin typeface="Times New Roman" panose="02020603050405020304" pitchFamily="18" charset="0"/>
                <a:cs typeface="Times New Roman" panose="02020603050405020304" pitchFamily="18" charset="0"/>
              </a:rPr>
              <a:t>Soil, solid particles, detritus</a:t>
            </a:r>
          </a:p>
          <a:p>
            <a:r>
              <a:rPr lang="en-US" altLang="en-US" sz="2800" dirty="0">
                <a:solidFill>
                  <a:srgbClr val="420000"/>
                </a:solidFill>
                <a:latin typeface="Times New Roman" panose="02020603050405020304" pitchFamily="18" charset="0"/>
                <a:cs typeface="Times New Roman" panose="02020603050405020304" pitchFamily="18" charset="0"/>
              </a:rPr>
              <a:t>Sanitation</a:t>
            </a:r>
          </a:p>
          <a:p>
            <a:pPr lvl="1"/>
            <a:r>
              <a:rPr lang="en-US" altLang="en-US" sz="2400" dirty="0">
                <a:solidFill>
                  <a:srgbClr val="420000"/>
                </a:solidFill>
                <a:latin typeface="Times New Roman" panose="02020603050405020304" pitchFamily="18" charset="0"/>
                <a:cs typeface="Times New Roman" panose="02020603050405020304" pitchFamily="18" charset="0"/>
              </a:rPr>
              <a:t>Reduction of Microbes to safe levels, kill 99.99 %</a:t>
            </a:r>
          </a:p>
          <a:p>
            <a:pPr lvl="2"/>
            <a:r>
              <a:rPr lang="en-US" altLang="en-US" sz="2000" dirty="0">
                <a:solidFill>
                  <a:srgbClr val="420000"/>
                </a:solidFill>
                <a:latin typeface="Times New Roman" panose="02020603050405020304" pitchFamily="18" charset="0"/>
                <a:cs typeface="Times New Roman" panose="02020603050405020304" pitchFamily="18" charset="0"/>
              </a:rPr>
              <a:t>Applied post-cleaning</a:t>
            </a:r>
          </a:p>
          <a:p>
            <a:r>
              <a:rPr lang="en-US" altLang="en-US" sz="2800" dirty="0">
                <a:solidFill>
                  <a:srgbClr val="420000"/>
                </a:solidFill>
                <a:latin typeface="Times New Roman" panose="02020603050405020304" pitchFamily="18" charset="0"/>
                <a:cs typeface="Times New Roman" panose="02020603050405020304" pitchFamily="18" charset="0"/>
              </a:rPr>
              <a:t>Sterilization</a:t>
            </a:r>
          </a:p>
          <a:p>
            <a:pPr lvl="1"/>
            <a:r>
              <a:rPr lang="en-US" altLang="en-US" sz="2400" dirty="0">
                <a:solidFill>
                  <a:srgbClr val="420000"/>
                </a:solidFill>
                <a:latin typeface="Times New Roman" panose="02020603050405020304" pitchFamily="18" charset="0"/>
                <a:cs typeface="Times New Roman" panose="02020603050405020304" pitchFamily="18" charset="0"/>
              </a:rPr>
              <a:t>Complete destruction of all Microbes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B61EBC69-5154-84FF-5EF4-2A79BBAC897D}"/>
              </a:ext>
            </a:extLst>
          </p:cNvPr>
          <p:cNvSpPr>
            <a:spLocks noGrp="1" noChangeArrowheads="1"/>
          </p:cNvSpPr>
          <p:nvPr>
            <p:ph type="title"/>
          </p:nvPr>
        </p:nvSpPr>
        <p:spPr>
          <a:xfrm>
            <a:off x="609600" y="1143000"/>
            <a:ext cx="10964333" cy="719138"/>
          </a:xfrm>
        </p:spPr>
        <p:txBody>
          <a:bodyPr/>
          <a:lstStyle/>
          <a:p>
            <a:r>
              <a:rPr lang="en-US" altLang="en-US" dirty="0">
                <a:solidFill>
                  <a:srgbClr val="420000"/>
                </a:solidFill>
                <a:latin typeface="Times New Roman" panose="02020603050405020304" pitchFamily="18" charset="0"/>
                <a:cs typeface="Times New Roman" panose="02020603050405020304" pitchFamily="18" charset="0"/>
              </a:rPr>
              <a:t>Sanitation Options</a:t>
            </a:r>
          </a:p>
        </p:txBody>
      </p:sp>
      <p:sp>
        <p:nvSpPr>
          <p:cNvPr id="149507" name="Rectangle 3">
            <a:extLst>
              <a:ext uri="{FF2B5EF4-FFF2-40B4-BE49-F238E27FC236}">
                <a16:creationId xmlns:a16="http://schemas.microsoft.com/office/drawing/2014/main" id="{5ABA48F9-460E-C980-8B99-F984B5A14A68}"/>
              </a:ext>
            </a:extLst>
          </p:cNvPr>
          <p:cNvSpPr>
            <a:spLocks noGrp="1" noChangeArrowheads="1"/>
          </p:cNvSpPr>
          <p:nvPr>
            <p:ph type="body" idx="1"/>
          </p:nvPr>
        </p:nvSpPr>
        <p:spPr>
          <a:xfrm>
            <a:off x="406400" y="2165350"/>
            <a:ext cx="11167533" cy="4294444"/>
          </a:xfrm>
        </p:spPr>
        <p:txBody>
          <a:bodyPr/>
          <a:lstStyle/>
          <a:p>
            <a:pPr marL="457200" indent="-457200">
              <a:lnSpc>
                <a:spcPct val="90000"/>
              </a:lnSpc>
              <a:buFont typeface="Arial" panose="020B0604020202020204" pitchFamily="34" charset="0"/>
              <a:buChar char="•"/>
            </a:pPr>
            <a:r>
              <a:rPr lang="en-US" altLang="en-US" sz="2800" b="1" dirty="0">
                <a:solidFill>
                  <a:srgbClr val="420000"/>
                </a:solidFill>
                <a:latin typeface="Times New Roman" panose="02020603050405020304" pitchFamily="18" charset="0"/>
                <a:cs typeface="Times New Roman" panose="02020603050405020304" pitchFamily="18" charset="0"/>
              </a:rPr>
              <a:t>Hot Water/Steam Sanitation</a:t>
            </a:r>
          </a:p>
          <a:p>
            <a:pPr lvl="1">
              <a:lnSpc>
                <a:spcPct val="90000"/>
              </a:lnSpc>
            </a:pPr>
            <a:r>
              <a:rPr lang="en-US" altLang="en-US" dirty="0">
                <a:solidFill>
                  <a:srgbClr val="420000"/>
                </a:solidFill>
                <a:latin typeface="Times New Roman" panose="02020603050405020304" pitchFamily="18" charset="0"/>
                <a:cs typeface="Times New Roman" panose="02020603050405020304" pitchFamily="18" charset="0"/>
              </a:rPr>
              <a:t>Inexpensive and effective</a:t>
            </a:r>
          </a:p>
          <a:p>
            <a:pPr lvl="2">
              <a:lnSpc>
                <a:spcPct val="90000"/>
              </a:lnSpc>
            </a:pPr>
            <a:r>
              <a:rPr lang="en-US" altLang="en-US" dirty="0">
                <a:solidFill>
                  <a:srgbClr val="420000"/>
                </a:solidFill>
                <a:latin typeface="Times New Roman" panose="02020603050405020304" pitchFamily="18" charset="0"/>
                <a:cs typeface="Times New Roman" panose="02020603050405020304" pitchFamily="18" charset="0"/>
              </a:rPr>
              <a:t>Cleaning, 100-140</a:t>
            </a:r>
            <a:r>
              <a:rPr lang="en-US" altLang="en-US" baseline="30000" dirty="0">
                <a:solidFill>
                  <a:srgbClr val="420000"/>
                </a:solidFill>
                <a:latin typeface="Times New Roman" panose="02020603050405020304" pitchFamily="18" charset="0"/>
                <a:cs typeface="Times New Roman" panose="02020603050405020304" pitchFamily="18" charset="0"/>
              </a:rPr>
              <a:t>o</a:t>
            </a:r>
            <a:r>
              <a:rPr lang="en-US" altLang="en-US" dirty="0">
                <a:solidFill>
                  <a:srgbClr val="420000"/>
                </a:solidFill>
                <a:latin typeface="Times New Roman" panose="02020603050405020304" pitchFamily="18" charset="0"/>
                <a:cs typeface="Times New Roman" panose="02020603050405020304" pitchFamily="18" charset="0"/>
              </a:rPr>
              <a:t>F</a:t>
            </a:r>
          </a:p>
          <a:p>
            <a:pPr lvl="2">
              <a:lnSpc>
                <a:spcPct val="90000"/>
              </a:lnSpc>
            </a:pPr>
            <a:r>
              <a:rPr lang="en-US" altLang="en-US" dirty="0">
                <a:solidFill>
                  <a:srgbClr val="420000"/>
                </a:solidFill>
                <a:latin typeface="Times New Roman" panose="02020603050405020304" pitchFamily="18" charset="0"/>
                <a:cs typeface="Times New Roman" panose="02020603050405020304" pitchFamily="18" charset="0"/>
              </a:rPr>
              <a:t>Sterilization, 180-200</a:t>
            </a:r>
            <a:r>
              <a:rPr lang="en-US" altLang="en-US" baseline="30000" dirty="0">
                <a:solidFill>
                  <a:srgbClr val="420000"/>
                </a:solidFill>
                <a:latin typeface="Times New Roman" panose="02020603050405020304" pitchFamily="18" charset="0"/>
                <a:cs typeface="Times New Roman" panose="02020603050405020304" pitchFamily="18" charset="0"/>
              </a:rPr>
              <a:t>o</a:t>
            </a:r>
            <a:r>
              <a:rPr lang="en-US" altLang="en-US" dirty="0">
                <a:solidFill>
                  <a:srgbClr val="420000"/>
                </a:solidFill>
                <a:latin typeface="Times New Roman" panose="02020603050405020304" pitchFamily="18" charset="0"/>
                <a:cs typeface="Times New Roman" panose="02020603050405020304" pitchFamily="18" charset="0"/>
              </a:rPr>
              <a:t>F for 20 min.</a:t>
            </a:r>
          </a:p>
          <a:p>
            <a:pPr marL="914400" lvl="1" indent="-457200">
              <a:lnSpc>
                <a:spcPct val="90000"/>
              </a:lnSpc>
              <a:buFont typeface="Arial" panose="020B0604020202020204" pitchFamily="34" charset="0"/>
              <a:buChar char="•"/>
            </a:pPr>
            <a:r>
              <a:rPr lang="en-US" altLang="en-US" b="1" dirty="0">
                <a:solidFill>
                  <a:srgbClr val="420000"/>
                </a:solidFill>
                <a:latin typeface="Times New Roman" panose="02020603050405020304" pitchFamily="18" charset="0"/>
                <a:cs typeface="Times New Roman" panose="02020603050405020304" pitchFamily="18" charset="0"/>
              </a:rPr>
              <a:t>Sulfur Dioxide</a:t>
            </a:r>
          </a:p>
          <a:p>
            <a:pPr marL="914400" lvl="1" indent="-457200">
              <a:lnSpc>
                <a:spcPct val="90000"/>
              </a:lnSpc>
              <a:buFont typeface="Arial" panose="020B0604020202020204" pitchFamily="34" charset="0"/>
              <a:buChar char="•"/>
            </a:pPr>
            <a:r>
              <a:rPr lang="en-US" altLang="en-US" b="1" dirty="0">
                <a:solidFill>
                  <a:srgbClr val="420000"/>
                </a:solidFill>
                <a:latin typeface="Times New Roman" panose="02020603050405020304" pitchFamily="18" charset="0"/>
                <a:cs typeface="Times New Roman" panose="02020603050405020304" pitchFamily="18" charset="0"/>
              </a:rPr>
              <a:t>Ozone</a:t>
            </a:r>
          </a:p>
          <a:p>
            <a:pPr marL="914400" lvl="1" indent="-457200">
              <a:lnSpc>
                <a:spcPct val="90000"/>
              </a:lnSpc>
              <a:buFont typeface="Arial" panose="020B0604020202020204" pitchFamily="34" charset="0"/>
              <a:buChar char="•"/>
            </a:pPr>
            <a:r>
              <a:rPr lang="en-US" altLang="en-US" b="1" dirty="0">
                <a:solidFill>
                  <a:srgbClr val="420000"/>
                </a:solidFill>
                <a:latin typeface="Times New Roman" panose="02020603050405020304" pitchFamily="18" charset="0"/>
                <a:cs typeface="Times New Roman" panose="02020603050405020304" pitchFamily="18" charset="0"/>
              </a:rPr>
              <a:t>Quaternary Ammonia</a:t>
            </a:r>
          </a:p>
          <a:p>
            <a:pPr marL="914400" lvl="1" indent="-457200">
              <a:lnSpc>
                <a:spcPct val="90000"/>
              </a:lnSpc>
              <a:buFont typeface="Arial" panose="020B0604020202020204" pitchFamily="34" charset="0"/>
              <a:buChar char="•"/>
            </a:pPr>
            <a:r>
              <a:rPr lang="en-US" altLang="en-US" b="1" dirty="0">
                <a:solidFill>
                  <a:srgbClr val="420000"/>
                </a:solidFill>
                <a:latin typeface="Times New Roman" panose="02020603050405020304" pitchFamily="18" charset="0"/>
                <a:cs typeface="Times New Roman" panose="02020603050405020304" pitchFamily="18" charset="0"/>
              </a:rPr>
              <a:t>Many choices of cleaners and sanitizers, just ensure it works on your system.</a:t>
            </a:r>
          </a:p>
          <a:p>
            <a:pPr marL="914400" lvl="1" indent="-457200">
              <a:lnSpc>
                <a:spcPct val="90000"/>
              </a:lnSpc>
              <a:buFont typeface="Arial" panose="020B0604020202020204" pitchFamily="34" charset="0"/>
              <a:buChar char="•"/>
            </a:pPr>
            <a:endParaRPr lang="en-US" altLang="en-US" sz="2000" b="1" dirty="0">
              <a:solidFill>
                <a:srgbClr val="42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49EB7-32A7-A86F-D49B-08FA934C7467}"/>
              </a:ext>
            </a:extLst>
          </p:cNvPr>
          <p:cNvSpPr>
            <a:spLocks noGrp="1"/>
          </p:cNvSpPr>
          <p:nvPr>
            <p:ph type="title"/>
          </p:nvPr>
        </p:nvSpPr>
        <p:spPr>
          <a:xfrm>
            <a:off x="613833" y="1465005"/>
            <a:ext cx="10964333" cy="594801"/>
          </a:xfrm>
        </p:spPr>
        <p:txBody>
          <a:bodyPr/>
          <a:lstStyle/>
          <a:p>
            <a:r>
              <a:rPr lang="en-US" dirty="0">
                <a:solidFill>
                  <a:srgbClr val="5C0000"/>
                </a:solidFill>
                <a:latin typeface="Times New Roman" panose="02020603050405020304" pitchFamily="18" charset="0"/>
                <a:cs typeface="Times New Roman" panose="02020603050405020304" pitchFamily="18" charset="0"/>
              </a:rPr>
              <a:t>Fermentation Management</a:t>
            </a:r>
          </a:p>
        </p:txBody>
      </p:sp>
      <p:sp>
        <p:nvSpPr>
          <p:cNvPr id="3" name="Content Placeholder 2">
            <a:extLst>
              <a:ext uri="{FF2B5EF4-FFF2-40B4-BE49-F238E27FC236}">
                <a16:creationId xmlns:a16="http://schemas.microsoft.com/office/drawing/2014/main" id="{C30CCAA5-6FF5-C153-B892-DB80FEF625E0}"/>
              </a:ext>
            </a:extLst>
          </p:cNvPr>
          <p:cNvSpPr>
            <a:spLocks noGrp="1"/>
          </p:cNvSpPr>
          <p:nvPr>
            <p:ph idx="1"/>
          </p:nvPr>
        </p:nvSpPr>
        <p:spPr>
          <a:xfrm>
            <a:off x="609600" y="2059806"/>
            <a:ext cx="10964333" cy="4060008"/>
          </a:xfrm>
        </p:spPr>
        <p:txBody>
          <a:bodyPr/>
          <a:lstStyle/>
          <a:p>
            <a:pPr marL="457200" indent="-457200">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Clean equipment and solid juice / fruit.</a:t>
            </a:r>
          </a:p>
          <a:p>
            <a:pPr marL="457200" indent="-457200">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Correct yeast selection, preferably one meant for wine.</a:t>
            </a:r>
          </a:p>
          <a:p>
            <a:pPr marL="457200" indent="-457200">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Nutrient management and additions.</a:t>
            </a:r>
          </a:p>
          <a:p>
            <a:pPr marL="457200" indent="-457200">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Appropriate brix adjustments.</a:t>
            </a:r>
          </a:p>
          <a:p>
            <a:pPr marL="457200" indent="-457200">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Temperature control to maintain rates of fermentation.</a:t>
            </a:r>
          </a:p>
          <a:p>
            <a:pPr marL="457200" indent="-457200">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Additions of Nutrient at 1/3 sugar depletion, make final addition before 10 brix.</a:t>
            </a:r>
          </a:p>
          <a:p>
            <a:pPr marL="457200" indent="-457200">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Monitor Brix drops daily, adjust temperature as necessary.</a:t>
            </a:r>
          </a:p>
          <a:p>
            <a:pPr marL="457200" indent="-457200">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With reds on skins keep the cap punched down or pumped over.</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157496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yeastchart"/>
          <p:cNvPicPr>
            <a:picLocks noChangeAspect="1" noChangeArrowheads="1"/>
          </p:cNvPicPr>
          <p:nvPr/>
        </p:nvPicPr>
        <p:blipFill>
          <a:blip r:embed="rId2" cstate="print"/>
          <a:srcRect/>
          <a:stretch>
            <a:fillRect/>
          </a:stretch>
        </p:blipFill>
        <p:spPr bwMode="auto">
          <a:xfrm>
            <a:off x="1524000" y="0"/>
            <a:ext cx="4883150" cy="6858000"/>
          </a:xfrm>
          <a:prstGeom prst="rect">
            <a:avLst/>
          </a:prstGeom>
          <a:noFill/>
        </p:spPr>
      </p:pic>
      <p:pic>
        <p:nvPicPr>
          <p:cNvPr id="35843" name="Picture 3" descr="yeastchart2"/>
          <p:cNvPicPr>
            <a:picLocks noChangeAspect="1" noChangeArrowheads="1"/>
          </p:cNvPicPr>
          <p:nvPr/>
        </p:nvPicPr>
        <p:blipFill>
          <a:blip r:embed="rId3" cstate="print"/>
          <a:srcRect/>
          <a:stretch>
            <a:fillRect/>
          </a:stretch>
        </p:blipFill>
        <p:spPr bwMode="auto">
          <a:xfrm>
            <a:off x="6065838" y="0"/>
            <a:ext cx="4602162" cy="687228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875EF-5A8A-173B-C3AD-ECD69EA92F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C14E5-0663-CEFA-D467-A8AD170EEDC1}"/>
              </a:ext>
            </a:extLst>
          </p:cNvPr>
          <p:cNvSpPr>
            <a:spLocks noGrp="1"/>
          </p:cNvSpPr>
          <p:nvPr>
            <p:ph type="title"/>
          </p:nvPr>
        </p:nvSpPr>
        <p:spPr>
          <a:xfrm>
            <a:off x="613833" y="1465005"/>
            <a:ext cx="10964333" cy="594801"/>
          </a:xfrm>
        </p:spPr>
        <p:txBody>
          <a:bodyPr/>
          <a:lstStyle/>
          <a:p>
            <a:r>
              <a:rPr lang="en-US" dirty="0">
                <a:solidFill>
                  <a:srgbClr val="5C0000"/>
                </a:solidFill>
                <a:latin typeface="Times New Roman" panose="02020603050405020304" pitchFamily="18" charset="0"/>
                <a:cs typeface="Times New Roman" panose="02020603050405020304" pitchFamily="18" charset="0"/>
              </a:rPr>
              <a:t>Blending, Filtration, Fining</a:t>
            </a:r>
          </a:p>
        </p:txBody>
      </p:sp>
      <p:sp>
        <p:nvSpPr>
          <p:cNvPr id="3" name="Content Placeholder 2">
            <a:extLst>
              <a:ext uri="{FF2B5EF4-FFF2-40B4-BE49-F238E27FC236}">
                <a16:creationId xmlns:a16="http://schemas.microsoft.com/office/drawing/2014/main" id="{81046F00-362C-2944-3260-84FD397DCF97}"/>
              </a:ext>
            </a:extLst>
          </p:cNvPr>
          <p:cNvSpPr>
            <a:spLocks noGrp="1"/>
          </p:cNvSpPr>
          <p:nvPr>
            <p:ph idx="1"/>
          </p:nvPr>
        </p:nvSpPr>
        <p:spPr>
          <a:xfrm>
            <a:off x="609600" y="2059806"/>
            <a:ext cx="10964333" cy="4060008"/>
          </a:xfrm>
        </p:spPr>
        <p:txBody>
          <a:bodyPr/>
          <a:lstStyle/>
          <a:p>
            <a:pPr marL="457200" indent="-457200">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Racking post ferment, clean, then clean again, sanitize.</a:t>
            </a:r>
          </a:p>
          <a:p>
            <a:pPr marL="457200" indent="-457200">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Blending of another wine can be the difference between OKAY and great. </a:t>
            </a:r>
          </a:p>
          <a:p>
            <a:pPr marL="457200" indent="-457200">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Fining using tannins, proteins, yeast derivatives.</a:t>
            </a:r>
          </a:p>
          <a:p>
            <a:pPr marL="457200" indent="-457200">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The process of fining can remove unwanted phenolics, off flavors.</a:t>
            </a:r>
          </a:p>
          <a:p>
            <a:pPr marL="0" indent="0"/>
            <a:r>
              <a:rPr lang="en-US" sz="2400" dirty="0">
                <a:solidFill>
                  <a:srgbClr val="5C0000"/>
                </a:solidFill>
                <a:latin typeface="Times New Roman" panose="02020603050405020304" pitchFamily="18" charset="0"/>
                <a:cs typeface="Times New Roman" panose="02020603050405020304" pitchFamily="18" charset="0"/>
              </a:rPr>
              <a:t>	-  drifine, albuminicol, pea protein, Clarigel, oak tannin, skin tannin, hydroclar, to 			name a few.</a:t>
            </a:r>
          </a:p>
          <a:p>
            <a:pPr>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You can use tannin to change a wine style soften or add age ability to a wine.</a:t>
            </a:r>
          </a:p>
          <a:p>
            <a:pPr>
              <a:buFont typeface="Arial" panose="020B0604020202020204" pitchFamily="34" charset="0"/>
              <a:buChar char="•"/>
            </a:pPr>
            <a:r>
              <a:rPr lang="en-US" sz="2400" dirty="0">
                <a:solidFill>
                  <a:srgbClr val="5C0000"/>
                </a:solidFill>
                <a:latin typeface="Times New Roman" panose="02020603050405020304" pitchFamily="18" charset="0"/>
                <a:cs typeface="Times New Roman" panose="02020603050405020304" pitchFamily="18" charset="0"/>
              </a:rPr>
              <a:t>Filtration is an important step on the evolution of a wine. Pads, lenticular, cartridge, DE filtration, centrifuge. </a:t>
            </a:r>
          </a:p>
        </p:txBody>
      </p:sp>
    </p:spTree>
    <p:extLst>
      <p:ext uri="{BB962C8B-B14F-4D97-AF65-F5344CB8AC3E}">
        <p14:creationId xmlns:p14="http://schemas.microsoft.com/office/powerpoint/2010/main" val="384230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1981200" y="1447800"/>
            <a:ext cx="8229600" cy="461211"/>
          </a:xfrm>
        </p:spPr>
        <p:txBody>
          <a:bodyPr/>
          <a:lstStyle/>
          <a:p>
            <a:pPr eaLnBrk="1" hangingPunct="1"/>
            <a:r>
              <a:rPr lang="en-US" sz="3200" b="1" dirty="0">
                <a:solidFill>
                  <a:srgbClr val="320000"/>
                </a:solidFill>
                <a:latin typeface="Times New Roman" pitchFamily="18" charset="0"/>
                <a:cs typeface="Times New Roman" pitchFamily="18" charset="0"/>
              </a:rPr>
              <a:t>Production	</a:t>
            </a:r>
          </a:p>
        </p:txBody>
      </p:sp>
      <p:sp>
        <p:nvSpPr>
          <p:cNvPr id="59394" name="Rectangle 3"/>
          <p:cNvSpPr>
            <a:spLocks noGrp="1" noChangeArrowheads="1"/>
          </p:cNvSpPr>
          <p:nvPr>
            <p:ph type="body" sz="half" idx="1"/>
          </p:nvPr>
        </p:nvSpPr>
        <p:spPr>
          <a:xfrm>
            <a:off x="2019300" y="1909011"/>
            <a:ext cx="8153400" cy="4716378"/>
          </a:xfrm>
        </p:spPr>
        <p:txBody>
          <a:bodyPr/>
          <a:lstStyle/>
          <a:p>
            <a:pPr marL="800100" lvl="1" indent="-342900" eaLnBrk="1" hangingPunct="1">
              <a:buFont typeface="Arial" panose="020B0604020202020204" pitchFamily="34" charset="0"/>
              <a:buChar char="•"/>
            </a:pPr>
            <a:r>
              <a:rPr lang="en-US" sz="2400" b="1" dirty="0">
                <a:solidFill>
                  <a:srgbClr val="420000"/>
                </a:solidFill>
                <a:latin typeface="Times New Roman" pitchFamily="18" charset="0"/>
              </a:rPr>
              <a:t>Lab Analysis</a:t>
            </a:r>
          </a:p>
          <a:p>
            <a:pPr marL="800100" lvl="1" indent="-342900" eaLnBrk="1" hangingPunct="1">
              <a:buFont typeface="Arial" panose="020B0604020202020204" pitchFamily="34" charset="0"/>
              <a:buChar char="•"/>
            </a:pPr>
            <a:r>
              <a:rPr lang="en-US" sz="2400" b="1" dirty="0">
                <a:solidFill>
                  <a:srgbClr val="420000"/>
                </a:solidFill>
                <a:latin typeface="Times New Roman" pitchFamily="18" charset="0"/>
              </a:rPr>
              <a:t>Cleaning and Sanitation</a:t>
            </a:r>
          </a:p>
          <a:p>
            <a:pPr marL="800100" lvl="1" indent="-342900" eaLnBrk="1" hangingPunct="1">
              <a:buFont typeface="Arial" panose="020B0604020202020204" pitchFamily="34" charset="0"/>
              <a:buChar char="•"/>
            </a:pPr>
            <a:r>
              <a:rPr lang="en-US" sz="2400" b="1" dirty="0">
                <a:solidFill>
                  <a:srgbClr val="420000"/>
                </a:solidFill>
                <a:latin typeface="Times New Roman" pitchFamily="18" charset="0"/>
              </a:rPr>
              <a:t>Fruit Quality</a:t>
            </a:r>
          </a:p>
          <a:p>
            <a:pPr marL="800100" lvl="1" indent="-342900" eaLnBrk="1" hangingPunct="1">
              <a:buFont typeface="Arial" panose="020B0604020202020204" pitchFamily="34" charset="0"/>
              <a:buChar char="•"/>
            </a:pPr>
            <a:r>
              <a:rPr lang="en-US" sz="2400" b="1" dirty="0">
                <a:solidFill>
                  <a:srgbClr val="420000"/>
                </a:solidFill>
                <a:latin typeface="Times New Roman" pitchFamily="18" charset="0"/>
              </a:rPr>
              <a:t>Fermentation Management</a:t>
            </a:r>
          </a:p>
          <a:p>
            <a:pPr marL="800100" lvl="1" indent="-342900" eaLnBrk="1" hangingPunct="1">
              <a:buFont typeface="Arial" panose="020B0604020202020204" pitchFamily="34" charset="0"/>
              <a:buChar char="•"/>
            </a:pPr>
            <a:r>
              <a:rPr lang="en-US" sz="2400" b="1" dirty="0">
                <a:solidFill>
                  <a:srgbClr val="420000"/>
                </a:solidFill>
                <a:latin typeface="Times New Roman" pitchFamily="18" charset="0"/>
              </a:rPr>
              <a:t>Racking and filtration</a:t>
            </a:r>
          </a:p>
          <a:p>
            <a:pPr marL="800100" lvl="1" indent="-342900" eaLnBrk="1" hangingPunct="1">
              <a:buFont typeface="Arial" panose="020B0604020202020204" pitchFamily="34" charset="0"/>
              <a:buChar char="•"/>
            </a:pPr>
            <a:r>
              <a:rPr lang="en-US" sz="2400" b="1" dirty="0">
                <a:solidFill>
                  <a:srgbClr val="420000"/>
                </a:solidFill>
                <a:latin typeface="Times New Roman" pitchFamily="18" charset="0"/>
              </a:rPr>
              <a:t>Fining and Blending</a:t>
            </a:r>
          </a:p>
          <a:p>
            <a:pPr marL="800100" lvl="1" indent="-342900" eaLnBrk="1" hangingPunct="1">
              <a:buFont typeface="Arial" panose="020B0604020202020204" pitchFamily="34" charset="0"/>
              <a:buChar char="•"/>
            </a:pPr>
            <a:r>
              <a:rPr lang="en-US" sz="2400" b="1" dirty="0">
                <a:solidFill>
                  <a:srgbClr val="420000"/>
                </a:solidFill>
                <a:latin typeface="Times New Roman" pitchFamily="18" charset="0"/>
              </a:rPr>
              <a:t>Bottling Procedures</a:t>
            </a:r>
          </a:p>
          <a:p>
            <a:pPr marL="457200" lvl="1" indent="0" eaLnBrk="1" hangingPunct="1"/>
            <a:endParaRPr lang="en-US" sz="2400" b="1" dirty="0">
              <a:solidFill>
                <a:srgbClr val="420000"/>
              </a:solidFill>
              <a:latin typeface="Times New Roman" pitchFamily="18" charset="0"/>
            </a:endParaRPr>
          </a:p>
          <a:p>
            <a:pPr marL="457200" lvl="1" indent="0" eaLnBrk="1" hangingPunct="1"/>
            <a:endParaRPr lang="en-US" sz="2200" b="1" dirty="0">
              <a:solidFill>
                <a:srgbClr val="320000"/>
              </a:solidFill>
              <a:latin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C5E43-7100-20F5-417C-FF4E3CED600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2B1642-F269-F585-5540-F0EA809F507C}"/>
              </a:ext>
            </a:extLst>
          </p:cNvPr>
          <p:cNvSpPr>
            <a:spLocks noGrp="1"/>
          </p:cNvSpPr>
          <p:nvPr>
            <p:ph idx="1"/>
          </p:nvPr>
        </p:nvSpPr>
        <p:spPr>
          <a:xfrm>
            <a:off x="609600" y="2059806"/>
            <a:ext cx="10964333" cy="4060008"/>
          </a:xfrm>
        </p:spPr>
        <p:txBody>
          <a:bodyPr/>
          <a:lstStyle/>
          <a:p>
            <a:pPr marL="0" indent="0" algn="ctr"/>
            <a:r>
              <a:rPr lang="en-US" sz="4400" b="1" dirty="0">
                <a:solidFill>
                  <a:srgbClr val="5C0000"/>
                </a:solidFill>
                <a:latin typeface="Times New Roman" panose="02020603050405020304" pitchFamily="18" charset="0"/>
                <a:cs typeface="Times New Roman" panose="02020603050405020304" pitchFamily="18" charset="0"/>
              </a:rPr>
              <a:t>THANK YOU</a:t>
            </a:r>
          </a:p>
          <a:p>
            <a:pPr marL="0" indent="0" algn="ctr"/>
            <a:endParaRPr lang="en-US" sz="2400" dirty="0">
              <a:solidFill>
                <a:srgbClr val="5C0000"/>
              </a:solidFill>
              <a:latin typeface="Times New Roman" panose="02020603050405020304" pitchFamily="18" charset="0"/>
              <a:cs typeface="Times New Roman" panose="02020603050405020304" pitchFamily="18" charset="0"/>
            </a:endParaRPr>
          </a:p>
          <a:p>
            <a:pPr marL="0" indent="0" algn="ctr"/>
            <a:endParaRPr lang="en-US" sz="2400" dirty="0">
              <a:solidFill>
                <a:srgbClr val="5C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225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6CE5B50-7DF4-3709-C9E5-B6F7006FF815}"/>
              </a:ext>
            </a:extLst>
          </p:cNvPr>
          <p:cNvSpPr>
            <a:spLocks noGrp="1" noChangeArrowheads="1"/>
          </p:cNvSpPr>
          <p:nvPr>
            <p:ph type="title"/>
          </p:nvPr>
        </p:nvSpPr>
        <p:spPr>
          <a:xfrm>
            <a:off x="558800" y="1149350"/>
            <a:ext cx="10964333" cy="1136650"/>
          </a:xfrm>
        </p:spPr>
        <p:txBody>
          <a:bodyPr/>
          <a:lstStyle/>
          <a:p>
            <a:r>
              <a:rPr lang="en-US" altLang="en-US" b="1" dirty="0">
                <a:solidFill>
                  <a:srgbClr val="420000"/>
                </a:solidFill>
                <a:latin typeface="Times New Roman" panose="02020603050405020304" pitchFamily="18" charset="0"/>
                <a:cs typeface="Times New Roman" panose="02020603050405020304" pitchFamily="18" charset="0"/>
              </a:rPr>
              <a:t>The Winery Laboratory</a:t>
            </a:r>
          </a:p>
        </p:txBody>
      </p:sp>
      <p:sp>
        <p:nvSpPr>
          <p:cNvPr id="13315" name="Rectangle 3">
            <a:extLst>
              <a:ext uri="{FF2B5EF4-FFF2-40B4-BE49-F238E27FC236}">
                <a16:creationId xmlns:a16="http://schemas.microsoft.com/office/drawing/2014/main" id="{AB7CB775-5211-288A-B140-FBDEB56BFA86}"/>
              </a:ext>
            </a:extLst>
          </p:cNvPr>
          <p:cNvSpPr>
            <a:spLocks noGrp="1" noChangeArrowheads="1"/>
          </p:cNvSpPr>
          <p:nvPr>
            <p:ph type="body" sz="half" idx="1"/>
          </p:nvPr>
        </p:nvSpPr>
        <p:spPr>
          <a:xfrm>
            <a:off x="668867" y="2286000"/>
            <a:ext cx="5271559" cy="4114800"/>
          </a:xfrm>
        </p:spPr>
        <p:txBody>
          <a:bodyPr/>
          <a:lstStyle/>
          <a:p>
            <a:pPr>
              <a:lnSpc>
                <a:spcPct val="90000"/>
              </a:lnSpc>
            </a:pPr>
            <a:r>
              <a:rPr lang="en-US" altLang="en-US" sz="2000" b="1" dirty="0">
                <a:solidFill>
                  <a:srgbClr val="420000"/>
                </a:solidFill>
                <a:latin typeface="Times New Roman" panose="02020603050405020304" pitchFamily="18" charset="0"/>
                <a:cs typeface="Times New Roman" panose="02020603050405020304" pitchFamily="18" charset="0"/>
              </a:rPr>
              <a:t>Building considerations</a:t>
            </a:r>
          </a:p>
          <a:p>
            <a:pPr marL="800100" lvl="1" indent="-342900">
              <a:lnSpc>
                <a:spcPct val="9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Easily accessible from all processing areas</a:t>
            </a:r>
          </a:p>
          <a:p>
            <a:pPr marL="800100" lvl="1" indent="-342900">
              <a:lnSpc>
                <a:spcPct val="9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Minimum 100 sq. feet</a:t>
            </a:r>
          </a:p>
          <a:p>
            <a:pPr marL="800100" lvl="1" indent="-342900">
              <a:lnSpc>
                <a:spcPct val="9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Sink</a:t>
            </a:r>
          </a:p>
          <a:p>
            <a:pPr marL="800100" lvl="1" indent="-342900">
              <a:lnSpc>
                <a:spcPct val="9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Sturdy table or counter</a:t>
            </a:r>
          </a:p>
          <a:p>
            <a:pPr marL="800100" lvl="1" indent="-342900">
              <a:lnSpc>
                <a:spcPct val="9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Chemical storage</a:t>
            </a:r>
          </a:p>
          <a:p>
            <a:pPr marL="800100" lvl="1" indent="-342900">
              <a:lnSpc>
                <a:spcPct val="9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Good ventilation</a:t>
            </a:r>
          </a:p>
          <a:p>
            <a:pPr marL="800100" lvl="1" indent="-342900">
              <a:lnSpc>
                <a:spcPct val="9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Refrigerator</a:t>
            </a:r>
          </a:p>
        </p:txBody>
      </p:sp>
      <p:pic>
        <p:nvPicPr>
          <p:cNvPr id="13316" name="Picture 4" descr="lab201">
            <a:extLst>
              <a:ext uri="{FF2B5EF4-FFF2-40B4-BE49-F238E27FC236}">
                <a16:creationId xmlns:a16="http://schemas.microsoft.com/office/drawing/2014/main" id="{8DD2AB81-A3CD-7E03-3CA8-5E2A9D03F0B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2662239"/>
            <a:ext cx="4038600" cy="27527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00B3E2F-28D6-5FAA-29CB-3B483883D116}"/>
              </a:ext>
            </a:extLst>
          </p:cNvPr>
          <p:cNvSpPr>
            <a:spLocks noGrp="1" noChangeArrowheads="1"/>
          </p:cNvSpPr>
          <p:nvPr>
            <p:ph type="title"/>
          </p:nvPr>
        </p:nvSpPr>
        <p:spPr>
          <a:xfrm>
            <a:off x="1911350" y="1250950"/>
            <a:ext cx="8229600" cy="738189"/>
          </a:xfrm>
        </p:spPr>
        <p:txBody>
          <a:bodyPr/>
          <a:lstStyle/>
          <a:p>
            <a:r>
              <a:rPr lang="en-US" altLang="en-US" sz="4000" b="1" dirty="0">
                <a:solidFill>
                  <a:srgbClr val="420000"/>
                </a:solidFill>
                <a:latin typeface="Times New Roman" panose="02020603050405020304" pitchFamily="18" charset="0"/>
                <a:cs typeface="Times New Roman" panose="02020603050405020304" pitchFamily="18" charset="0"/>
              </a:rPr>
              <a:t>Lab Equipment</a:t>
            </a:r>
          </a:p>
        </p:txBody>
      </p:sp>
      <p:sp>
        <p:nvSpPr>
          <p:cNvPr id="14339" name="Rectangle 3">
            <a:extLst>
              <a:ext uri="{FF2B5EF4-FFF2-40B4-BE49-F238E27FC236}">
                <a16:creationId xmlns:a16="http://schemas.microsoft.com/office/drawing/2014/main" id="{E757A0DB-3F90-1024-6C20-8B9958AB2C74}"/>
              </a:ext>
            </a:extLst>
          </p:cNvPr>
          <p:cNvSpPr>
            <a:spLocks noGrp="1" noChangeArrowheads="1"/>
          </p:cNvSpPr>
          <p:nvPr>
            <p:ph idx="1"/>
          </p:nvPr>
        </p:nvSpPr>
        <p:spPr>
          <a:xfrm>
            <a:off x="584200" y="2190750"/>
            <a:ext cx="9702800" cy="4362450"/>
          </a:xfrm>
        </p:spPr>
        <p:txBody>
          <a:bodyPr/>
          <a:lstStyle/>
          <a:p>
            <a:pPr>
              <a:lnSpc>
                <a:spcPct val="80000"/>
              </a:lnSpc>
            </a:pPr>
            <a:r>
              <a:rPr lang="en-US" altLang="en-US" sz="2400" b="1" dirty="0">
                <a:solidFill>
                  <a:srgbClr val="420000"/>
                </a:solidFill>
                <a:latin typeface="Times New Roman" panose="02020603050405020304" pitchFamily="18" charset="0"/>
                <a:cs typeface="Times New Roman" panose="02020603050405020304" pitchFamily="18" charset="0"/>
              </a:rPr>
              <a:t>Necessities:</a:t>
            </a:r>
          </a:p>
          <a:p>
            <a:pPr marL="800100" lvl="1" indent="-342900">
              <a:lnSpc>
                <a:spcPct val="8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Refractometer/hydrometers</a:t>
            </a:r>
          </a:p>
          <a:p>
            <a:pPr marL="800100" lvl="1" indent="-342900">
              <a:lnSpc>
                <a:spcPct val="8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pH meter</a:t>
            </a:r>
          </a:p>
          <a:p>
            <a:pPr marL="800100" lvl="1" indent="-342900">
              <a:lnSpc>
                <a:spcPct val="8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Titration set-up (burette, burette stand)</a:t>
            </a:r>
          </a:p>
          <a:p>
            <a:pPr marL="800100" lvl="1" indent="-342900">
              <a:lnSpc>
                <a:spcPct val="8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Ebulliometer</a:t>
            </a:r>
          </a:p>
          <a:p>
            <a:pPr marL="800100" lvl="1" indent="-342900">
              <a:lnSpc>
                <a:spcPct val="8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Analytical balance</a:t>
            </a:r>
          </a:p>
          <a:p>
            <a:pPr marL="800100" lvl="1" indent="-342900">
              <a:lnSpc>
                <a:spcPct val="8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SO</a:t>
            </a:r>
            <a:r>
              <a:rPr lang="en-US" altLang="en-US" sz="2000" b="1" baseline="-25000" dirty="0">
                <a:solidFill>
                  <a:srgbClr val="420000"/>
                </a:solidFill>
                <a:latin typeface="Times New Roman" panose="02020603050405020304" pitchFamily="18" charset="0"/>
                <a:cs typeface="Times New Roman" panose="02020603050405020304" pitchFamily="18" charset="0"/>
              </a:rPr>
              <a:t>2</a:t>
            </a:r>
            <a:r>
              <a:rPr lang="en-US" altLang="en-US" sz="2000" b="1" dirty="0">
                <a:solidFill>
                  <a:srgbClr val="420000"/>
                </a:solidFill>
                <a:latin typeface="Times New Roman" panose="02020603050405020304" pitchFamily="18" charset="0"/>
                <a:cs typeface="Times New Roman" panose="02020603050405020304" pitchFamily="18" charset="0"/>
              </a:rPr>
              <a:t> measurement</a:t>
            </a:r>
          </a:p>
          <a:p>
            <a:pPr marL="800100" lvl="1" indent="-342900">
              <a:lnSpc>
                <a:spcPct val="8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Several thermometers</a:t>
            </a:r>
          </a:p>
          <a:p>
            <a:pPr marL="800100" lvl="1" indent="-342900">
              <a:lnSpc>
                <a:spcPct val="80000"/>
              </a:lnSpc>
              <a:buFont typeface="Arial" panose="020B0604020202020204" pitchFamily="34" charset="0"/>
              <a:buChar char="•"/>
            </a:pPr>
            <a:r>
              <a:rPr lang="en-US" altLang="en-US" sz="2000" b="1" dirty="0">
                <a:solidFill>
                  <a:srgbClr val="420000"/>
                </a:solidFill>
                <a:latin typeface="Times New Roman" panose="02020603050405020304" pitchFamily="18" charset="0"/>
                <a:cs typeface="Times New Roman" panose="02020603050405020304" pitchFamily="18" charset="0"/>
              </a:rPr>
              <a:t>Asst. glassware (beakers, flasks, etc.)</a:t>
            </a:r>
          </a:p>
          <a:p>
            <a:pPr>
              <a:lnSpc>
                <a:spcPct val="80000"/>
              </a:lnSpc>
            </a:pPr>
            <a:endParaRPr lang="en-US" altLang="en-US" sz="2400" b="1" dirty="0">
              <a:solidFill>
                <a:srgbClr val="420000"/>
              </a:solidFill>
              <a:latin typeface="Times New Roman" panose="02020603050405020304" pitchFamily="18" charset="0"/>
              <a:cs typeface="Times New Roman" panose="02020603050405020304" pitchFamily="18" charset="0"/>
            </a:endParaRPr>
          </a:p>
          <a:p>
            <a:pPr>
              <a:lnSpc>
                <a:spcPct val="80000"/>
              </a:lnSpc>
            </a:pPr>
            <a:r>
              <a:rPr lang="en-US" altLang="en-US" sz="2400" b="1" dirty="0">
                <a:solidFill>
                  <a:srgbClr val="420000"/>
                </a:solidFill>
                <a:latin typeface="Times New Roman" panose="02020603050405020304" pitchFamily="18" charset="0"/>
                <a:cs typeface="Times New Roman" panose="02020603050405020304" pitchFamily="18" charset="0"/>
              </a:rPr>
              <a:t>Others</a:t>
            </a:r>
          </a:p>
          <a:p>
            <a:pPr lvl="1">
              <a:lnSpc>
                <a:spcPct val="80000"/>
              </a:lnSpc>
            </a:pPr>
            <a:r>
              <a:rPr lang="en-US" altLang="en-US" sz="2000" b="1" dirty="0">
                <a:solidFill>
                  <a:srgbClr val="420000"/>
                </a:solidFill>
                <a:latin typeface="Times New Roman" panose="02020603050405020304" pitchFamily="18" charset="0"/>
                <a:cs typeface="Times New Roman" panose="02020603050405020304" pitchFamily="18" charset="0"/>
              </a:rPr>
              <a:t>Volatile acidity still, nephelometer, </a:t>
            </a:r>
            <a:r>
              <a:rPr lang="en-US" altLang="en-US" sz="2000" b="1" dirty="0" err="1">
                <a:solidFill>
                  <a:srgbClr val="420000"/>
                </a:solidFill>
                <a:latin typeface="Times New Roman" panose="02020603050405020304" pitchFamily="18" charset="0"/>
                <a:cs typeface="Times New Roman" panose="02020603050405020304" pitchFamily="18" charset="0"/>
              </a:rPr>
              <a:t>carbodoseur</a:t>
            </a:r>
            <a:r>
              <a:rPr lang="en-US" altLang="en-US" sz="2000" b="1" dirty="0">
                <a:solidFill>
                  <a:srgbClr val="420000"/>
                </a:solidFill>
                <a:latin typeface="Times New Roman" panose="02020603050405020304" pitchFamily="18" charset="0"/>
                <a:cs typeface="Times New Roman" panose="02020603050405020304" pitchFamily="18" charset="0"/>
              </a:rPr>
              <a:t>, spectrophotometer, others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4B0AF69-001C-9293-F1AA-2948BCB1ECEA}"/>
              </a:ext>
            </a:extLst>
          </p:cNvPr>
          <p:cNvSpPr>
            <a:spLocks noGrp="1" noChangeArrowheads="1"/>
          </p:cNvSpPr>
          <p:nvPr>
            <p:ph type="title"/>
          </p:nvPr>
        </p:nvSpPr>
        <p:spPr>
          <a:xfrm>
            <a:off x="2217737" y="1095377"/>
            <a:ext cx="7756525" cy="923924"/>
          </a:xfrm>
        </p:spPr>
        <p:txBody>
          <a:bodyPr/>
          <a:lstStyle/>
          <a:p>
            <a:r>
              <a:rPr lang="en-US" altLang="en-US" b="1" dirty="0">
                <a:solidFill>
                  <a:srgbClr val="420000"/>
                </a:solidFill>
                <a:latin typeface="Times New Roman" panose="02020603050405020304" pitchFamily="18" charset="0"/>
                <a:cs typeface="Times New Roman" panose="02020603050405020304" pitchFamily="18" charset="0"/>
              </a:rPr>
              <a:t>The Winery Laboratory</a:t>
            </a:r>
            <a:endParaRPr lang="en-US" altLang="en-US" sz="5400" b="1" dirty="0">
              <a:solidFill>
                <a:srgbClr val="420000"/>
              </a:solidFill>
              <a:latin typeface="Times New Roman" panose="02020603050405020304" pitchFamily="18" charset="0"/>
              <a:cs typeface="Times New Roman" panose="02020603050405020304" pitchFamily="18" charset="0"/>
            </a:endParaRPr>
          </a:p>
        </p:txBody>
      </p:sp>
      <p:sp>
        <p:nvSpPr>
          <p:cNvPr id="273411" name="Rectangle 3">
            <a:extLst>
              <a:ext uri="{FF2B5EF4-FFF2-40B4-BE49-F238E27FC236}">
                <a16:creationId xmlns:a16="http://schemas.microsoft.com/office/drawing/2014/main" id="{2C77B297-AC17-240F-4726-547DC49855D3}"/>
              </a:ext>
            </a:extLst>
          </p:cNvPr>
          <p:cNvSpPr>
            <a:spLocks noGrp="1" noChangeArrowheads="1"/>
          </p:cNvSpPr>
          <p:nvPr>
            <p:ph idx="1"/>
          </p:nvPr>
        </p:nvSpPr>
        <p:spPr>
          <a:xfrm>
            <a:off x="2035175" y="2127250"/>
            <a:ext cx="7772400" cy="2355850"/>
          </a:xfrm>
        </p:spPr>
        <p:txBody>
          <a:bodyPr rtlCol="0">
            <a:normAutofit/>
          </a:bodyPr>
          <a:lstStyle/>
          <a:p>
            <a:pPr fontAlgn="auto">
              <a:spcAft>
                <a:spcPts val="0"/>
              </a:spcAft>
              <a:defRPr/>
            </a:pPr>
            <a:r>
              <a:rPr lang="en-US" sz="2800" b="1" dirty="0">
                <a:solidFill>
                  <a:srgbClr val="420000"/>
                </a:solidFill>
                <a:latin typeface="Times New Roman" panose="02020603050405020304" pitchFamily="18" charset="0"/>
                <a:cs typeface="Times New Roman" panose="02020603050405020304" pitchFamily="18" charset="0"/>
              </a:rPr>
              <a:t>Flow chart establishes:</a:t>
            </a:r>
          </a:p>
          <a:p>
            <a:pPr marL="800100" lvl="1" indent="-342900" fontAlgn="auto">
              <a:spcAft>
                <a:spcPts val="0"/>
              </a:spcAft>
              <a:buFont typeface="Arial" panose="020B0604020202020204" pitchFamily="34" charset="0"/>
              <a:buChar char="•"/>
              <a:defRPr/>
            </a:pPr>
            <a:r>
              <a:rPr lang="en-US" sz="2000" b="1" dirty="0">
                <a:solidFill>
                  <a:srgbClr val="420000"/>
                </a:solidFill>
                <a:latin typeface="Times New Roman" panose="02020603050405020304" pitchFamily="18" charset="0"/>
                <a:cs typeface="Times New Roman" panose="02020603050405020304" pitchFamily="18" charset="0"/>
              </a:rPr>
              <a:t>Place of each analysis in the production scheme</a:t>
            </a:r>
          </a:p>
          <a:p>
            <a:pPr marL="800100" lvl="1" indent="-342900" fontAlgn="auto">
              <a:spcAft>
                <a:spcPts val="0"/>
              </a:spcAft>
              <a:buFont typeface="Arial" panose="020B0604020202020204" pitchFamily="34" charset="0"/>
              <a:buChar char="•"/>
              <a:defRPr/>
            </a:pPr>
            <a:r>
              <a:rPr lang="en-US" sz="2000" b="1" dirty="0">
                <a:solidFill>
                  <a:srgbClr val="420000"/>
                </a:solidFill>
                <a:latin typeface="Times New Roman" panose="02020603050405020304" pitchFamily="18" charset="0"/>
                <a:cs typeface="Times New Roman" panose="02020603050405020304" pitchFamily="18" charset="0"/>
              </a:rPr>
              <a:t>Time that results of each analysis are needed</a:t>
            </a:r>
          </a:p>
          <a:p>
            <a:pPr marL="800100" lvl="1" indent="-342900" fontAlgn="auto">
              <a:spcAft>
                <a:spcPts val="0"/>
              </a:spcAft>
              <a:buFont typeface="Arial" panose="020B0604020202020204" pitchFamily="34" charset="0"/>
              <a:buChar char="•"/>
              <a:defRPr/>
            </a:pPr>
            <a:r>
              <a:rPr lang="en-US" sz="2000" b="1" dirty="0">
                <a:solidFill>
                  <a:srgbClr val="420000"/>
                </a:solidFill>
                <a:latin typeface="Times New Roman" panose="02020603050405020304" pitchFamily="18" charset="0"/>
                <a:cs typeface="Times New Roman" panose="02020603050405020304" pitchFamily="18" charset="0"/>
              </a:rPr>
              <a:t>Level of accuracy and specificity for results</a:t>
            </a:r>
          </a:p>
          <a:p>
            <a:pPr marL="800100" lvl="1" indent="-342900" fontAlgn="auto">
              <a:spcAft>
                <a:spcPts val="0"/>
              </a:spcAft>
              <a:buFont typeface="Arial" panose="020B0604020202020204" pitchFamily="34" charset="0"/>
              <a:buChar char="•"/>
              <a:defRPr/>
            </a:pPr>
            <a:r>
              <a:rPr lang="en-US" sz="2000" b="1" dirty="0">
                <a:solidFill>
                  <a:srgbClr val="420000"/>
                </a:solidFill>
                <a:latin typeface="Times New Roman" panose="02020603050405020304" pitchFamily="18" charset="0"/>
                <a:cs typeface="Times New Roman" panose="02020603050405020304" pitchFamily="18" charset="0"/>
              </a:rPr>
              <a:t>Acceptable ranges for results</a:t>
            </a:r>
          </a:p>
        </p:txBody>
      </p:sp>
      <p:sp>
        <p:nvSpPr>
          <p:cNvPr id="16388" name="Text Box 4">
            <a:extLst>
              <a:ext uri="{FF2B5EF4-FFF2-40B4-BE49-F238E27FC236}">
                <a16:creationId xmlns:a16="http://schemas.microsoft.com/office/drawing/2014/main" id="{9737F053-ED2C-F621-58F7-6065B95BC99A}"/>
              </a:ext>
            </a:extLst>
          </p:cNvPr>
          <p:cNvSpPr txBox="1">
            <a:spLocks noChangeArrowheads="1"/>
          </p:cNvSpPr>
          <p:nvPr/>
        </p:nvSpPr>
        <p:spPr bwMode="auto">
          <a:xfrm>
            <a:off x="2273300" y="4933949"/>
            <a:ext cx="7467600" cy="1563687"/>
          </a:xfrm>
          <a:prstGeom prst="rect">
            <a:avLst/>
          </a:prstGeom>
          <a:noFill/>
          <a:ln w="952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3200" b="1" dirty="0">
                <a:solidFill>
                  <a:srgbClr val="420000"/>
                </a:solidFill>
                <a:latin typeface="Times New Roman" panose="02020603050405020304" pitchFamily="18" charset="0"/>
              </a:rPr>
              <a:t>Allows the winemaker to formulate a proactive course of action if results fall outside of specified range.</a:t>
            </a:r>
            <a:endParaRPr lang="en-US" altLang="en-US" sz="3600" b="1" dirty="0">
              <a:solidFill>
                <a:srgbClr val="420000"/>
              </a:solidFill>
              <a:latin typeface="Times New Roman" panose="02020603050405020304"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3B0C6AC-77B1-AF72-573C-65678086C308}"/>
              </a:ext>
            </a:extLst>
          </p:cNvPr>
          <p:cNvSpPr>
            <a:spLocks noGrp="1" noChangeArrowheads="1"/>
          </p:cNvSpPr>
          <p:nvPr>
            <p:ph type="title"/>
          </p:nvPr>
        </p:nvSpPr>
        <p:spPr>
          <a:xfrm>
            <a:off x="546100" y="1193799"/>
            <a:ext cx="10964333" cy="911225"/>
          </a:xfrm>
        </p:spPr>
        <p:txBody>
          <a:bodyPr/>
          <a:lstStyle/>
          <a:p>
            <a:r>
              <a:rPr lang="en-US" altLang="en-US" b="1" dirty="0"/>
              <a:t>Analysis Flow Chart</a:t>
            </a:r>
          </a:p>
        </p:txBody>
      </p:sp>
      <p:pic>
        <p:nvPicPr>
          <p:cNvPr id="17411" name="Picture 3">
            <a:extLst>
              <a:ext uri="{FF2B5EF4-FFF2-40B4-BE49-F238E27FC236}">
                <a16:creationId xmlns:a16="http://schemas.microsoft.com/office/drawing/2014/main" id="{5206ECF4-5EDA-4B63-EF60-141645DDFA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425700"/>
            <a:ext cx="7626350" cy="4076700"/>
          </a:xfrm>
        </p:spPr>
      </p:pic>
      <p:sp>
        <p:nvSpPr>
          <p:cNvPr id="17412" name="Text Box 4">
            <a:extLst>
              <a:ext uri="{FF2B5EF4-FFF2-40B4-BE49-F238E27FC236}">
                <a16:creationId xmlns:a16="http://schemas.microsoft.com/office/drawing/2014/main" id="{4E02C420-99E7-B118-9B7E-E639470271A3}"/>
              </a:ext>
            </a:extLst>
          </p:cNvPr>
          <p:cNvSpPr txBox="1">
            <a:spLocks noChangeArrowheads="1"/>
          </p:cNvSpPr>
          <p:nvPr/>
        </p:nvSpPr>
        <p:spPr bwMode="auto">
          <a:xfrm>
            <a:off x="8137525" y="1784350"/>
            <a:ext cx="224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a:t>From: Zoecklein, B.</a:t>
            </a:r>
          </a:p>
          <a:p>
            <a:r>
              <a:rPr lang="en-US" altLang="en-US"/>
              <a:t>Enology Notes #115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A3DAB-9627-F273-8024-3C02536D2A2E}"/>
            </a:ext>
          </a:extLst>
        </p:cNvPr>
        <p:cNvGrpSpPr/>
        <p:nvPr/>
      </p:nvGrpSpPr>
      <p:grpSpPr>
        <a:xfrm>
          <a:off x="0" y="0"/>
          <a:ext cx="0" cy="0"/>
          <a:chOff x="0" y="0"/>
          <a:chExt cx="0" cy="0"/>
        </a:xfrm>
      </p:grpSpPr>
      <p:sp>
        <p:nvSpPr>
          <p:cNvPr id="59394" name="Rectangle 3">
            <a:extLst>
              <a:ext uri="{FF2B5EF4-FFF2-40B4-BE49-F238E27FC236}">
                <a16:creationId xmlns:a16="http://schemas.microsoft.com/office/drawing/2014/main" id="{A0A89532-48D9-737C-52A7-FDF70218FBDA}"/>
              </a:ext>
            </a:extLst>
          </p:cNvPr>
          <p:cNvSpPr>
            <a:spLocks noGrp="1" noChangeArrowheads="1"/>
          </p:cNvSpPr>
          <p:nvPr>
            <p:ph type="body" sz="half" idx="1"/>
          </p:nvPr>
        </p:nvSpPr>
        <p:spPr>
          <a:xfrm>
            <a:off x="770021" y="1909011"/>
            <a:ext cx="11085095" cy="4567989"/>
          </a:xfrm>
        </p:spPr>
        <p:txBody>
          <a:bodyPr/>
          <a:lstStyle/>
          <a:p>
            <a:pPr marL="457200" lvl="1" indent="0" eaLnBrk="1" hangingPunct="1"/>
            <a:r>
              <a:rPr lang="en-US" sz="1600" b="0" dirty="0">
                <a:effectLst/>
              </a:rPr>
              <a:t>  </a:t>
            </a:r>
            <a:r>
              <a:rPr lang="en-US" sz="1100" b="0" dirty="0">
                <a:effectLst/>
              </a:rPr>
              <a:t> </a:t>
            </a:r>
            <a:r>
              <a:rPr lang="en-US" sz="1600" b="0" dirty="0">
                <a:effectLst/>
              </a:rPr>
              <a:t> </a:t>
            </a:r>
            <a:endParaRPr lang="en-US" sz="2200" b="1" dirty="0">
              <a:solidFill>
                <a:srgbClr val="320000"/>
              </a:solidFill>
              <a:latin typeface="Times New Roman" pitchFamily="18" charset="0"/>
            </a:endParaRPr>
          </a:p>
        </p:txBody>
      </p:sp>
      <p:graphicFrame>
        <p:nvGraphicFramePr>
          <p:cNvPr id="5" name="Table 4">
            <a:extLst>
              <a:ext uri="{FF2B5EF4-FFF2-40B4-BE49-F238E27FC236}">
                <a16:creationId xmlns:a16="http://schemas.microsoft.com/office/drawing/2014/main" id="{79914CC3-31A3-6AB0-578A-22318FA5AF1B}"/>
              </a:ext>
            </a:extLst>
          </p:cNvPr>
          <p:cNvGraphicFramePr>
            <a:graphicFrameLocks noGrp="1"/>
          </p:cNvGraphicFramePr>
          <p:nvPr>
            <p:extLst>
              <p:ext uri="{D42A27DB-BD31-4B8C-83A1-F6EECF244321}">
                <p14:modId xmlns:p14="http://schemas.microsoft.com/office/powerpoint/2010/main" val="2033169658"/>
              </p:ext>
            </p:extLst>
          </p:nvPr>
        </p:nvGraphicFramePr>
        <p:xfrm>
          <a:off x="991672" y="1687132"/>
          <a:ext cx="10341736" cy="4906853"/>
        </p:xfrm>
        <a:graphic>
          <a:graphicData uri="http://schemas.openxmlformats.org/drawingml/2006/table">
            <a:tbl>
              <a:tblPr/>
              <a:tblGrid>
                <a:gridCol w="1748546">
                  <a:extLst>
                    <a:ext uri="{9D8B030D-6E8A-4147-A177-3AD203B41FA5}">
                      <a16:colId xmlns:a16="http://schemas.microsoft.com/office/drawing/2014/main" val="285791641"/>
                    </a:ext>
                  </a:extLst>
                </a:gridCol>
                <a:gridCol w="1518475">
                  <a:extLst>
                    <a:ext uri="{9D8B030D-6E8A-4147-A177-3AD203B41FA5}">
                      <a16:colId xmlns:a16="http://schemas.microsoft.com/office/drawing/2014/main" val="2538793042"/>
                    </a:ext>
                  </a:extLst>
                </a:gridCol>
                <a:gridCol w="1414943">
                  <a:extLst>
                    <a:ext uri="{9D8B030D-6E8A-4147-A177-3AD203B41FA5}">
                      <a16:colId xmlns:a16="http://schemas.microsoft.com/office/drawing/2014/main" val="1869373380"/>
                    </a:ext>
                  </a:extLst>
                </a:gridCol>
                <a:gridCol w="1414943">
                  <a:extLst>
                    <a:ext uri="{9D8B030D-6E8A-4147-A177-3AD203B41FA5}">
                      <a16:colId xmlns:a16="http://schemas.microsoft.com/office/drawing/2014/main" val="534714707"/>
                    </a:ext>
                  </a:extLst>
                </a:gridCol>
                <a:gridCol w="1414943">
                  <a:extLst>
                    <a:ext uri="{9D8B030D-6E8A-4147-A177-3AD203B41FA5}">
                      <a16:colId xmlns:a16="http://schemas.microsoft.com/office/drawing/2014/main" val="291110664"/>
                    </a:ext>
                  </a:extLst>
                </a:gridCol>
                <a:gridCol w="1414943">
                  <a:extLst>
                    <a:ext uri="{9D8B030D-6E8A-4147-A177-3AD203B41FA5}">
                      <a16:colId xmlns:a16="http://schemas.microsoft.com/office/drawing/2014/main" val="2846344465"/>
                    </a:ext>
                  </a:extLst>
                </a:gridCol>
                <a:gridCol w="1414943">
                  <a:extLst>
                    <a:ext uri="{9D8B030D-6E8A-4147-A177-3AD203B41FA5}">
                      <a16:colId xmlns:a16="http://schemas.microsoft.com/office/drawing/2014/main" val="3008169692"/>
                    </a:ext>
                  </a:extLst>
                </a:gridCol>
              </a:tblGrid>
              <a:tr h="740006">
                <a:tc>
                  <a:txBody>
                    <a:bodyPr/>
                    <a:lstStyle/>
                    <a:p>
                      <a:pPr algn="ctr" rtl="0" fontAlgn="t"/>
                      <a:r>
                        <a:rPr lang="en-US" sz="1500" b="1" i="0" u="none" strike="noStrike" dirty="0">
                          <a:solidFill>
                            <a:srgbClr val="420000"/>
                          </a:solidFill>
                          <a:effectLst/>
                          <a:latin typeface="Times New Roman" panose="02020603050405020304" pitchFamily="18" charset="0"/>
                          <a:cs typeface="Times New Roman" panose="02020603050405020304" pitchFamily="18" charset="0"/>
                        </a:rPr>
                        <a:t>Harvest</a:t>
                      </a:r>
                      <a:endParaRPr lang="en-US" sz="1700" b="1" dirty="0">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pH</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Ta</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Brix</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Nitrogen</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Sensory</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t"/>
                      <a:r>
                        <a:rPr lang="en-US" sz="1700" b="1" dirty="0">
                          <a:solidFill>
                            <a:srgbClr val="420000"/>
                          </a:solidFill>
                          <a:effectLst/>
                          <a:latin typeface="Times New Roman" panose="02020603050405020304" pitchFamily="18" charset="0"/>
                          <a:cs typeface="Times New Roman" panose="02020603050405020304" pitchFamily="18" charset="0"/>
                        </a:rPr>
                        <a:t>Temperature </a:t>
                      </a:r>
                    </a:p>
                  </a:txBody>
                  <a:tcPr marL="89675" marR="89675" marT="44837" marB="44837">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6509129"/>
                  </a:ext>
                </a:extLst>
              </a:tr>
              <a:tr h="661952">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During Fermentation</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dirty="0">
                          <a:solidFill>
                            <a:srgbClr val="420000"/>
                          </a:solidFill>
                          <a:effectLst/>
                          <a:latin typeface="Times New Roman" panose="02020603050405020304" pitchFamily="18" charset="0"/>
                          <a:cs typeface="Times New Roman" panose="02020603050405020304" pitchFamily="18" charset="0"/>
                        </a:rPr>
                        <a:t>Residual sugar</a:t>
                      </a:r>
                      <a:endParaRPr lang="en-US" sz="1700" b="1" dirty="0">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MLF</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Sensory</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t"/>
                      <a:r>
                        <a:rPr lang="en-US" sz="1700" b="1">
                          <a:solidFill>
                            <a:srgbClr val="420000"/>
                          </a:solidFill>
                          <a:effectLst/>
                          <a:latin typeface="Times New Roman" panose="02020603050405020304" pitchFamily="18" charset="0"/>
                          <a:cs typeface="Times New Roman" panose="02020603050405020304" pitchFamily="18" charset="0"/>
                        </a:rPr>
                        <a:t> </a:t>
                      </a: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t"/>
                      <a:r>
                        <a:rPr lang="en-US" sz="1700" b="1">
                          <a:solidFill>
                            <a:srgbClr val="420000"/>
                          </a:solidFill>
                          <a:effectLst/>
                          <a:latin typeface="Times New Roman" panose="02020603050405020304" pitchFamily="18" charset="0"/>
                          <a:cs typeface="Times New Roman" panose="02020603050405020304" pitchFamily="18" charset="0"/>
                        </a:rPr>
                        <a:t> </a:t>
                      </a: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t"/>
                      <a:r>
                        <a:rPr lang="en-US" sz="1700" b="1" dirty="0">
                          <a:solidFill>
                            <a:srgbClr val="420000"/>
                          </a:solidFill>
                          <a:effectLst/>
                          <a:latin typeface="Times New Roman" panose="02020603050405020304" pitchFamily="18" charset="0"/>
                          <a:cs typeface="Times New Roman" panose="02020603050405020304" pitchFamily="18" charset="0"/>
                        </a:rPr>
                        <a:t>Y </a:t>
                      </a:r>
                    </a:p>
                  </a:txBody>
                  <a:tcPr marL="89675" marR="89675" marT="44837" marB="44837">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9095544"/>
                  </a:ext>
                </a:extLst>
              </a:tr>
              <a:tr h="661952">
                <a:tc>
                  <a:txBody>
                    <a:bodyPr/>
                    <a:lstStyle/>
                    <a:p>
                      <a:pPr algn="ctr" rtl="0" fontAlgn="t"/>
                      <a:r>
                        <a:rPr lang="en-US" sz="1500" b="1" i="0" u="none" strike="noStrike" dirty="0">
                          <a:solidFill>
                            <a:srgbClr val="420000"/>
                          </a:solidFill>
                          <a:effectLst/>
                          <a:latin typeface="Times New Roman" panose="02020603050405020304" pitchFamily="18" charset="0"/>
                          <a:cs typeface="Times New Roman" panose="02020603050405020304" pitchFamily="18" charset="0"/>
                        </a:rPr>
                        <a:t>Post-fermentation</a:t>
                      </a:r>
                      <a:endParaRPr lang="en-US" sz="1700" b="1" dirty="0">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pH</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Ta</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dirty="0">
                          <a:solidFill>
                            <a:srgbClr val="420000"/>
                          </a:solidFill>
                          <a:effectLst/>
                          <a:latin typeface="Times New Roman" panose="02020603050405020304" pitchFamily="18" charset="0"/>
                          <a:cs typeface="Times New Roman" panose="02020603050405020304" pitchFamily="18" charset="0"/>
                        </a:rPr>
                        <a:t>Free SO2</a:t>
                      </a:r>
                      <a:endParaRPr lang="en-US" sz="1700" b="1" dirty="0">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Sensory</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t"/>
                      <a:r>
                        <a:rPr lang="en-US" sz="1700" b="1">
                          <a:solidFill>
                            <a:srgbClr val="420000"/>
                          </a:solidFill>
                          <a:effectLst/>
                          <a:latin typeface="Times New Roman" panose="02020603050405020304" pitchFamily="18" charset="0"/>
                          <a:cs typeface="Times New Roman" panose="02020603050405020304" pitchFamily="18" charset="0"/>
                        </a:rPr>
                        <a:t> </a:t>
                      </a: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t"/>
                      <a:r>
                        <a:rPr lang="en-US" sz="1700" b="1" dirty="0">
                          <a:solidFill>
                            <a:srgbClr val="420000"/>
                          </a:solidFill>
                          <a:effectLst/>
                          <a:latin typeface="Times New Roman" panose="02020603050405020304" pitchFamily="18" charset="0"/>
                          <a:cs typeface="Times New Roman" panose="02020603050405020304" pitchFamily="18" charset="0"/>
                        </a:rPr>
                        <a:t> Y</a:t>
                      </a:r>
                    </a:p>
                  </a:txBody>
                  <a:tcPr marL="89675" marR="89675" marT="44837" marB="44837">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4195932"/>
                  </a:ext>
                </a:extLst>
              </a:tr>
              <a:tr h="857087">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Post- cold stabilization</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pH</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dirty="0">
                          <a:solidFill>
                            <a:srgbClr val="420000"/>
                          </a:solidFill>
                          <a:effectLst/>
                          <a:latin typeface="Times New Roman" panose="02020603050405020304" pitchFamily="18" charset="0"/>
                          <a:cs typeface="Times New Roman" panose="02020603050405020304" pitchFamily="18" charset="0"/>
                        </a:rPr>
                        <a:t>Ta</a:t>
                      </a:r>
                      <a:endParaRPr lang="en-US" sz="1700" b="1" dirty="0">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Free SO2</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dirty="0">
                          <a:solidFill>
                            <a:srgbClr val="420000"/>
                          </a:solidFill>
                          <a:effectLst/>
                          <a:latin typeface="Times New Roman" panose="02020603050405020304" pitchFamily="18" charset="0"/>
                          <a:cs typeface="Times New Roman" panose="02020603050405020304" pitchFamily="18" charset="0"/>
                        </a:rPr>
                        <a:t>Alcohol</a:t>
                      </a:r>
                      <a:endParaRPr lang="en-US" sz="1700" b="1" dirty="0">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Sensory</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t"/>
                      <a:r>
                        <a:rPr lang="en-US" sz="1700" b="1" dirty="0">
                          <a:solidFill>
                            <a:srgbClr val="420000"/>
                          </a:solidFill>
                          <a:effectLst/>
                          <a:latin typeface="Times New Roman" panose="02020603050405020304" pitchFamily="18" charset="0"/>
                          <a:cs typeface="Times New Roman" panose="02020603050405020304" pitchFamily="18" charset="0"/>
                        </a:rPr>
                        <a:t> Y</a:t>
                      </a:r>
                    </a:p>
                  </a:txBody>
                  <a:tcPr marL="89675" marR="89675" marT="44837" marB="44837">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1100905"/>
                  </a:ext>
                </a:extLst>
              </a:tr>
              <a:tr h="857087">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Trouble shooting</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VA</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Fining trials</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Aroma Screen</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dirty="0">
                          <a:solidFill>
                            <a:srgbClr val="420000"/>
                          </a:solidFill>
                          <a:effectLst/>
                          <a:latin typeface="Times New Roman" panose="02020603050405020304" pitchFamily="18" charset="0"/>
                          <a:cs typeface="Times New Roman" panose="02020603050405020304" pitchFamily="18" charset="0"/>
                        </a:rPr>
                        <a:t>Stability tests</a:t>
                      </a:r>
                      <a:endParaRPr lang="en-US" sz="1700" b="1" dirty="0">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dirty="0">
                          <a:solidFill>
                            <a:srgbClr val="420000"/>
                          </a:solidFill>
                          <a:effectLst/>
                          <a:latin typeface="Times New Roman" panose="02020603050405020304" pitchFamily="18" charset="0"/>
                          <a:cs typeface="Times New Roman" panose="02020603050405020304" pitchFamily="18" charset="0"/>
                        </a:rPr>
                        <a:t>Sensory</a:t>
                      </a:r>
                      <a:endParaRPr lang="en-US" sz="1700" b="1" dirty="0">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t"/>
                      <a:r>
                        <a:rPr lang="en-US" sz="1700" b="1" dirty="0">
                          <a:solidFill>
                            <a:srgbClr val="420000"/>
                          </a:solidFill>
                          <a:effectLst/>
                          <a:latin typeface="Times New Roman" panose="02020603050405020304" pitchFamily="18" charset="0"/>
                          <a:cs typeface="Times New Roman" panose="02020603050405020304" pitchFamily="18" charset="0"/>
                        </a:rPr>
                        <a:t> Y</a:t>
                      </a:r>
                    </a:p>
                  </a:txBody>
                  <a:tcPr marL="89675" marR="89675" marT="44837" marB="44837">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2353133"/>
                  </a:ext>
                </a:extLst>
              </a:tr>
              <a:tr h="661952">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Post adjustment</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pH</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Ta</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Free SO2</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Alcohol</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dirty="0">
                          <a:solidFill>
                            <a:srgbClr val="420000"/>
                          </a:solidFill>
                          <a:effectLst/>
                          <a:latin typeface="Times New Roman" panose="02020603050405020304" pitchFamily="18" charset="0"/>
                          <a:cs typeface="Times New Roman" panose="02020603050405020304" pitchFamily="18" charset="0"/>
                        </a:rPr>
                        <a:t>Sensory</a:t>
                      </a:r>
                      <a:endParaRPr lang="en-US" sz="1700" b="1" dirty="0">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t"/>
                      <a:r>
                        <a:rPr lang="en-US" sz="1700" b="1" dirty="0">
                          <a:solidFill>
                            <a:srgbClr val="420000"/>
                          </a:solidFill>
                          <a:effectLst/>
                          <a:latin typeface="Times New Roman" panose="02020603050405020304" pitchFamily="18" charset="0"/>
                          <a:cs typeface="Times New Roman" panose="02020603050405020304" pitchFamily="18" charset="0"/>
                        </a:rPr>
                        <a:t> Y</a:t>
                      </a:r>
                    </a:p>
                  </a:txBody>
                  <a:tcPr marL="89675" marR="89675" marT="44837" marB="44837">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8494469"/>
                  </a:ext>
                </a:extLst>
              </a:tr>
              <a:tr h="466817">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Pre-bottling</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Free SO2</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rtl="0" fontAlgn="t"/>
                      <a:r>
                        <a:rPr lang="en-US" sz="1500" b="1" i="0" u="none" strike="noStrike">
                          <a:solidFill>
                            <a:srgbClr val="420000"/>
                          </a:solidFill>
                          <a:effectLst/>
                          <a:latin typeface="Times New Roman" panose="02020603050405020304" pitchFamily="18" charset="0"/>
                          <a:cs typeface="Times New Roman" panose="02020603050405020304" pitchFamily="18" charset="0"/>
                        </a:rPr>
                        <a:t>Sensory</a:t>
                      </a:r>
                      <a:endParaRPr lang="en-US" sz="1700" b="1">
                        <a:solidFill>
                          <a:srgbClr val="420000"/>
                        </a:solidFill>
                        <a:effectLst/>
                        <a:latin typeface="Times New Roman" panose="02020603050405020304" pitchFamily="18" charset="0"/>
                        <a:cs typeface="Times New Roman" panose="02020603050405020304" pitchFamily="18" charset="0"/>
                      </a:endParaRP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fontAlgn="t"/>
                      <a:r>
                        <a:rPr lang="en-US" sz="1700" b="1">
                          <a:solidFill>
                            <a:srgbClr val="420000"/>
                          </a:solidFill>
                          <a:effectLst/>
                          <a:latin typeface="Times New Roman" panose="02020603050405020304" pitchFamily="18" charset="0"/>
                          <a:cs typeface="Times New Roman" panose="02020603050405020304" pitchFamily="18" charset="0"/>
                        </a:rPr>
                        <a:t> </a:t>
                      </a: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fontAlgn="t"/>
                      <a:r>
                        <a:rPr lang="en-US" sz="1700" b="1" dirty="0">
                          <a:solidFill>
                            <a:srgbClr val="420000"/>
                          </a:solidFill>
                          <a:effectLst/>
                          <a:latin typeface="Times New Roman" panose="02020603050405020304" pitchFamily="18" charset="0"/>
                          <a:cs typeface="Times New Roman" panose="02020603050405020304" pitchFamily="18" charset="0"/>
                        </a:rPr>
                        <a:t> </a:t>
                      </a: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fontAlgn="t"/>
                      <a:r>
                        <a:rPr lang="en-US" sz="1700" b="1">
                          <a:solidFill>
                            <a:srgbClr val="420000"/>
                          </a:solidFill>
                          <a:effectLst/>
                          <a:latin typeface="Times New Roman" panose="02020603050405020304" pitchFamily="18" charset="0"/>
                          <a:cs typeface="Times New Roman" panose="02020603050405020304" pitchFamily="18" charset="0"/>
                        </a:rPr>
                        <a:t> </a:t>
                      </a:r>
                    </a:p>
                  </a:txBody>
                  <a:tcPr marL="89675" marR="89675" marT="44837" marB="4483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fontAlgn="t"/>
                      <a:r>
                        <a:rPr lang="en-US" sz="1700" b="1" dirty="0">
                          <a:solidFill>
                            <a:srgbClr val="420000"/>
                          </a:solidFill>
                          <a:effectLst/>
                          <a:latin typeface="Times New Roman" panose="02020603050405020304" pitchFamily="18" charset="0"/>
                          <a:cs typeface="Times New Roman" panose="02020603050405020304" pitchFamily="18" charset="0"/>
                        </a:rPr>
                        <a:t> Y</a:t>
                      </a:r>
                    </a:p>
                  </a:txBody>
                  <a:tcPr marL="89675" marR="89675" marT="44837" marB="44837">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8757377"/>
                  </a:ext>
                </a:extLst>
              </a:tr>
            </a:tbl>
          </a:graphicData>
        </a:graphic>
      </p:graphicFrame>
      <p:sp>
        <p:nvSpPr>
          <p:cNvPr id="6" name="Rectangle 1">
            <a:extLst>
              <a:ext uri="{FF2B5EF4-FFF2-40B4-BE49-F238E27FC236}">
                <a16:creationId xmlns:a16="http://schemas.microsoft.com/office/drawing/2014/main" id="{0199D113-7369-D9D6-A254-BEB0117DE672}"/>
              </a:ext>
            </a:extLst>
          </p:cNvPr>
          <p:cNvSpPr>
            <a:spLocks noChangeArrowheads="1"/>
          </p:cNvSpPr>
          <p:nvPr/>
        </p:nvSpPr>
        <p:spPr bwMode="auto">
          <a:xfrm>
            <a:off x="1787860" y="1491916"/>
            <a:ext cx="15005733" cy="260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7391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F4193-66ED-5F60-0EB3-999091A2CE13}"/>
            </a:ext>
          </a:extLst>
        </p:cNvPr>
        <p:cNvGrpSpPr/>
        <p:nvPr/>
      </p:nvGrpSpPr>
      <p:grpSpPr>
        <a:xfrm>
          <a:off x="0" y="0"/>
          <a:ext cx="0" cy="0"/>
          <a:chOff x="0" y="0"/>
          <a:chExt cx="0" cy="0"/>
        </a:xfrm>
      </p:grpSpPr>
      <p:sp>
        <p:nvSpPr>
          <p:cNvPr id="59393" name="Rectangle 2">
            <a:extLst>
              <a:ext uri="{FF2B5EF4-FFF2-40B4-BE49-F238E27FC236}">
                <a16:creationId xmlns:a16="http://schemas.microsoft.com/office/drawing/2014/main" id="{0139C303-E1DA-EC94-A4D0-BE39C26A544E}"/>
              </a:ext>
            </a:extLst>
          </p:cNvPr>
          <p:cNvSpPr>
            <a:spLocks noGrp="1" noChangeArrowheads="1"/>
          </p:cNvSpPr>
          <p:nvPr>
            <p:ph type="title"/>
          </p:nvPr>
        </p:nvSpPr>
        <p:spPr>
          <a:xfrm>
            <a:off x="609600" y="1411705"/>
            <a:ext cx="5380567" cy="581107"/>
          </a:xfrm>
        </p:spPr>
        <p:txBody>
          <a:bodyPr/>
          <a:lstStyle/>
          <a:p>
            <a:pPr eaLnBrk="1" hangingPunct="1"/>
            <a:r>
              <a:rPr lang="en-US" sz="3200" b="1" dirty="0">
                <a:solidFill>
                  <a:srgbClr val="320000"/>
                </a:solidFill>
                <a:latin typeface="Times New Roman" pitchFamily="18" charset="0"/>
                <a:cs typeface="Times New Roman" pitchFamily="18" charset="0"/>
              </a:rPr>
              <a:t>Faults</a:t>
            </a:r>
          </a:p>
        </p:txBody>
      </p:sp>
      <p:sp>
        <p:nvSpPr>
          <p:cNvPr id="59394" name="Rectangle 3">
            <a:extLst>
              <a:ext uri="{FF2B5EF4-FFF2-40B4-BE49-F238E27FC236}">
                <a16:creationId xmlns:a16="http://schemas.microsoft.com/office/drawing/2014/main" id="{43C2E116-4BEF-9F11-8A23-EADE2B0EECDB}"/>
              </a:ext>
            </a:extLst>
          </p:cNvPr>
          <p:cNvSpPr>
            <a:spLocks noGrp="1" noChangeArrowheads="1"/>
          </p:cNvSpPr>
          <p:nvPr>
            <p:ph type="body" sz="half" idx="1"/>
          </p:nvPr>
        </p:nvSpPr>
        <p:spPr>
          <a:xfrm>
            <a:off x="609600" y="2181725"/>
            <a:ext cx="5380567" cy="4379495"/>
          </a:xfrm>
        </p:spPr>
        <p:txBody>
          <a:bodyPr/>
          <a:lstStyle/>
          <a:p>
            <a:pPr marL="800100" lvl="1" indent="-342900" eaLnBrk="1" hangingPunct="1">
              <a:buFont typeface="Arial" panose="020B0604020202020204" pitchFamily="34" charset="0"/>
              <a:buChar char="•"/>
            </a:pPr>
            <a:r>
              <a:rPr lang="en-US" sz="2200" b="1" dirty="0">
                <a:solidFill>
                  <a:srgbClr val="420000"/>
                </a:solidFill>
                <a:latin typeface="Times New Roman" pitchFamily="18" charset="0"/>
              </a:rPr>
              <a:t>Oxidation</a:t>
            </a:r>
          </a:p>
          <a:p>
            <a:pPr marL="800100" lvl="1" indent="-342900" eaLnBrk="1" hangingPunct="1">
              <a:buFont typeface="Arial" panose="020B0604020202020204" pitchFamily="34" charset="0"/>
              <a:buChar char="•"/>
            </a:pPr>
            <a:r>
              <a:rPr lang="en-US" sz="2200" b="1" dirty="0">
                <a:solidFill>
                  <a:srgbClr val="420000"/>
                </a:solidFill>
                <a:latin typeface="Times New Roman" pitchFamily="18" charset="0"/>
              </a:rPr>
              <a:t>Sulfur Compounds</a:t>
            </a:r>
          </a:p>
          <a:p>
            <a:pPr marL="800100" lvl="1" indent="-342900" eaLnBrk="1" hangingPunct="1">
              <a:buFont typeface="Arial" panose="020B0604020202020204" pitchFamily="34" charset="0"/>
              <a:buChar char="•"/>
            </a:pPr>
            <a:r>
              <a:rPr lang="en-US" sz="2200" b="1" dirty="0">
                <a:solidFill>
                  <a:srgbClr val="420000"/>
                </a:solidFill>
                <a:latin typeface="Times New Roman" pitchFamily="18" charset="0"/>
              </a:rPr>
              <a:t>Spoilage yeasts</a:t>
            </a:r>
          </a:p>
          <a:p>
            <a:pPr marL="800100" lvl="1" indent="-342900" eaLnBrk="1" hangingPunct="1">
              <a:buFont typeface="Arial" panose="020B0604020202020204" pitchFamily="34" charset="0"/>
              <a:buChar char="•"/>
            </a:pPr>
            <a:r>
              <a:rPr lang="en-US" sz="2200" b="1" dirty="0">
                <a:solidFill>
                  <a:srgbClr val="420000"/>
                </a:solidFill>
                <a:latin typeface="Times New Roman" pitchFamily="18" charset="0"/>
              </a:rPr>
              <a:t>Cork taint</a:t>
            </a:r>
          </a:p>
          <a:p>
            <a:pPr marL="800100" lvl="1" indent="-342900" eaLnBrk="1" hangingPunct="1">
              <a:buFont typeface="Arial" panose="020B0604020202020204" pitchFamily="34" charset="0"/>
              <a:buChar char="•"/>
            </a:pPr>
            <a:r>
              <a:rPr lang="en-US" sz="2200" b="1" dirty="0">
                <a:solidFill>
                  <a:srgbClr val="420000"/>
                </a:solidFill>
                <a:latin typeface="Times New Roman" pitchFamily="18" charset="0"/>
              </a:rPr>
              <a:t>Geranium taint</a:t>
            </a:r>
          </a:p>
          <a:p>
            <a:pPr marL="800100" lvl="1" indent="-342900" eaLnBrk="1" hangingPunct="1">
              <a:buFont typeface="Arial" panose="020B0604020202020204" pitchFamily="34" charset="0"/>
              <a:buChar char="•"/>
            </a:pPr>
            <a:r>
              <a:rPr lang="en-US" sz="2200" b="1" dirty="0">
                <a:solidFill>
                  <a:srgbClr val="320000"/>
                </a:solidFill>
                <a:latin typeface="Times New Roman" pitchFamily="18" charset="0"/>
              </a:rPr>
              <a:t>LAB</a:t>
            </a:r>
          </a:p>
        </p:txBody>
      </p:sp>
      <p:sp>
        <p:nvSpPr>
          <p:cNvPr id="2" name="Content Placeholder 1">
            <a:extLst>
              <a:ext uri="{FF2B5EF4-FFF2-40B4-BE49-F238E27FC236}">
                <a16:creationId xmlns:a16="http://schemas.microsoft.com/office/drawing/2014/main" id="{3F655C52-84DF-C0FC-552E-54D037A8B28F}"/>
              </a:ext>
            </a:extLst>
          </p:cNvPr>
          <p:cNvSpPr>
            <a:spLocks noGrp="1"/>
          </p:cNvSpPr>
          <p:nvPr>
            <p:ph sz="half" idx="2"/>
          </p:nvPr>
        </p:nvSpPr>
        <p:spPr>
          <a:xfrm>
            <a:off x="6193367" y="2181726"/>
            <a:ext cx="5380567" cy="4379494"/>
          </a:xfrm>
        </p:spPr>
        <p:txBody>
          <a:bodyPr/>
          <a:lstStyle/>
          <a:p>
            <a:pPr marL="457200" lvl="1" indent="0" eaLnBrk="1" hangingPunct="1"/>
            <a:r>
              <a:rPr lang="en-US" b="1" dirty="0">
                <a:solidFill>
                  <a:srgbClr val="420000"/>
                </a:solidFill>
                <a:latin typeface="Times New Roman" pitchFamily="18" charset="0"/>
              </a:rPr>
              <a:t>Harvest</a:t>
            </a:r>
          </a:p>
          <a:p>
            <a:pPr marL="800100" lvl="1" indent="-342900" eaLnBrk="1" hangingPunct="1">
              <a:buFont typeface="Arial" panose="020B0604020202020204" pitchFamily="34" charset="0"/>
              <a:buChar char="•"/>
            </a:pPr>
            <a:r>
              <a:rPr lang="en-US" sz="2200" b="1" dirty="0">
                <a:solidFill>
                  <a:srgbClr val="420000"/>
                </a:solidFill>
                <a:latin typeface="Times New Roman" pitchFamily="18" charset="0"/>
              </a:rPr>
              <a:t>Brix</a:t>
            </a:r>
          </a:p>
          <a:p>
            <a:pPr marL="800100" lvl="1" indent="-342900" eaLnBrk="1" hangingPunct="1">
              <a:buFont typeface="Arial" panose="020B0604020202020204" pitchFamily="34" charset="0"/>
              <a:buChar char="•"/>
            </a:pPr>
            <a:r>
              <a:rPr lang="en-US" sz="2200" b="1" dirty="0">
                <a:solidFill>
                  <a:srgbClr val="420000"/>
                </a:solidFill>
                <a:latin typeface="Times New Roman" pitchFamily="18" charset="0"/>
              </a:rPr>
              <a:t>pH </a:t>
            </a:r>
          </a:p>
          <a:p>
            <a:pPr marL="800100" lvl="1" indent="-342900" eaLnBrk="1" hangingPunct="1">
              <a:buFont typeface="Arial" panose="020B0604020202020204" pitchFamily="34" charset="0"/>
              <a:buChar char="•"/>
            </a:pPr>
            <a:r>
              <a:rPr lang="en-US" sz="2200" b="1" dirty="0">
                <a:solidFill>
                  <a:srgbClr val="420000"/>
                </a:solidFill>
                <a:latin typeface="Times New Roman" pitchFamily="18" charset="0"/>
              </a:rPr>
              <a:t>Titratable Acidity (TA)</a:t>
            </a:r>
          </a:p>
          <a:p>
            <a:pPr marL="457200" lvl="1" indent="0" eaLnBrk="1" hangingPunct="1"/>
            <a:r>
              <a:rPr lang="en-US" b="1" dirty="0">
                <a:solidFill>
                  <a:srgbClr val="420000"/>
                </a:solidFill>
                <a:latin typeface="Times New Roman" pitchFamily="18" charset="0"/>
              </a:rPr>
              <a:t>Post Fermentation</a:t>
            </a:r>
          </a:p>
          <a:p>
            <a:pPr marL="800100" lvl="1" indent="-342900" eaLnBrk="1" hangingPunct="1">
              <a:buFont typeface="Arial" panose="020B0604020202020204" pitchFamily="34" charset="0"/>
              <a:buChar char="•"/>
            </a:pPr>
            <a:r>
              <a:rPr lang="en-US" sz="2200" b="1" dirty="0">
                <a:solidFill>
                  <a:srgbClr val="420000"/>
                </a:solidFill>
                <a:latin typeface="Times New Roman" pitchFamily="18" charset="0"/>
              </a:rPr>
              <a:t>Alcohol, pH, TA, Free SO2</a:t>
            </a:r>
          </a:p>
          <a:p>
            <a:pPr marL="800100" lvl="1" indent="-342900" eaLnBrk="1" hangingPunct="1">
              <a:buFont typeface="Arial" panose="020B0604020202020204" pitchFamily="34" charset="0"/>
              <a:buChar char="•"/>
            </a:pPr>
            <a:r>
              <a:rPr lang="en-US" sz="2200" b="1" dirty="0">
                <a:solidFill>
                  <a:srgbClr val="420000"/>
                </a:solidFill>
                <a:latin typeface="Times New Roman" pitchFamily="18" charset="0"/>
              </a:rPr>
              <a:t>Residual Sugar </a:t>
            </a:r>
          </a:p>
          <a:p>
            <a:pPr marL="800100" lvl="1" indent="-342900" eaLnBrk="1" hangingPunct="1">
              <a:buFont typeface="Arial" panose="020B0604020202020204" pitchFamily="34" charset="0"/>
              <a:buChar char="•"/>
            </a:pPr>
            <a:r>
              <a:rPr lang="en-US" sz="2200" b="1" dirty="0">
                <a:solidFill>
                  <a:srgbClr val="420000"/>
                </a:solidFill>
                <a:latin typeface="Times New Roman" pitchFamily="18" charset="0"/>
              </a:rPr>
              <a:t>Heat Stability, Cold Stability</a:t>
            </a:r>
          </a:p>
          <a:p>
            <a:pPr marL="800100" lvl="1" indent="-342900" eaLnBrk="1" hangingPunct="1">
              <a:buFont typeface="Arial" panose="020B0604020202020204" pitchFamily="34" charset="0"/>
              <a:buChar char="•"/>
            </a:pPr>
            <a:r>
              <a:rPr lang="en-US" sz="2200" b="1" dirty="0">
                <a:solidFill>
                  <a:srgbClr val="420000"/>
                </a:solidFill>
                <a:latin typeface="Times New Roman" pitchFamily="18" charset="0"/>
              </a:rPr>
              <a:t>Organoleptic assessment</a:t>
            </a:r>
          </a:p>
          <a:p>
            <a:pPr marL="457200" lvl="1" indent="0" eaLnBrk="1" hangingPunct="1"/>
            <a:endParaRPr lang="en-US" b="1" dirty="0">
              <a:solidFill>
                <a:srgbClr val="320000"/>
              </a:solidFill>
              <a:latin typeface="Times New Roman" pitchFamily="18" charset="0"/>
            </a:endParaRPr>
          </a:p>
          <a:p>
            <a:pPr marL="457200" lvl="1" indent="0" eaLnBrk="1" hangingPunct="1"/>
            <a:endParaRPr lang="en-US" b="1" dirty="0">
              <a:solidFill>
                <a:srgbClr val="320000"/>
              </a:solidFill>
              <a:latin typeface="Times New Roman" pitchFamily="18" charset="0"/>
            </a:endParaRPr>
          </a:p>
        </p:txBody>
      </p:sp>
      <p:pic>
        <p:nvPicPr>
          <p:cNvPr id="1028" name="Picture 4">
            <a:extLst>
              <a:ext uri="{FF2B5EF4-FFF2-40B4-BE49-F238E27FC236}">
                <a16:creationId xmlns:a16="http://schemas.microsoft.com/office/drawing/2014/main" id="{C06F4BF3-D33E-2BCB-5C10-1A9551778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58" y="4395537"/>
            <a:ext cx="2440390" cy="19131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61168C8-B2EF-726F-F7C1-696F50955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464" y="2940719"/>
            <a:ext cx="1449136"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35F7FE-41FB-A71B-6259-7051AA6CBAD8}"/>
              </a:ext>
            </a:extLst>
          </p:cNvPr>
          <p:cNvSpPr txBox="1">
            <a:spLocks noChangeArrowheads="1"/>
          </p:cNvSpPr>
          <p:nvPr/>
        </p:nvSpPr>
        <p:spPr bwMode="auto">
          <a:xfrm>
            <a:off x="6193367" y="1411705"/>
            <a:ext cx="5283200" cy="581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2pPr>
            <a:lvl3pPr marL="1143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3pPr>
            <a:lvl4pPr marL="1600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4pPr>
            <a:lvl5pPr marL="20574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5pPr>
            <a:lvl6pPr marL="25146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6pPr>
            <a:lvl7pPr marL="29718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7pPr>
            <a:lvl8pPr marL="3429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8pPr>
            <a:lvl9pPr marL="3886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9pPr>
          </a:lstStyle>
          <a:p>
            <a:pPr eaLnBrk="1" hangingPunct="1"/>
            <a:r>
              <a:rPr lang="en-US" sz="3200" b="1" dirty="0">
                <a:solidFill>
                  <a:srgbClr val="320000"/>
                </a:solidFill>
                <a:latin typeface="Times New Roman" pitchFamily="18" charset="0"/>
                <a:cs typeface="Times New Roman" pitchFamily="18" charset="0"/>
              </a:rPr>
              <a:t>Analysis</a:t>
            </a:r>
          </a:p>
        </p:txBody>
      </p:sp>
    </p:spTree>
    <p:extLst>
      <p:ext uri="{BB962C8B-B14F-4D97-AF65-F5344CB8AC3E}">
        <p14:creationId xmlns:p14="http://schemas.microsoft.com/office/powerpoint/2010/main" val="1065483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68C5-3927-3398-496D-4707F50064A9}"/>
            </a:ext>
          </a:extLst>
        </p:cNvPr>
        <p:cNvGrpSpPr/>
        <p:nvPr/>
      </p:nvGrpSpPr>
      <p:grpSpPr>
        <a:xfrm>
          <a:off x="0" y="0"/>
          <a:ext cx="0" cy="0"/>
          <a:chOff x="0" y="0"/>
          <a:chExt cx="0" cy="0"/>
        </a:xfrm>
      </p:grpSpPr>
      <p:sp>
        <p:nvSpPr>
          <p:cNvPr id="59394" name="Rectangle 3">
            <a:extLst>
              <a:ext uri="{FF2B5EF4-FFF2-40B4-BE49-F238E27FC236}">
                <a16:creationId xmlns:a16="http://schemas.microsoft.com/office/drawing/2014/main" id="{2468A027-01FE-897A-B115-92F1431FB967}"/>
              </a:ext>
            </a:extLst>
          </p:cNvPr>
          <p:cNvSpPr>
            <a:spLocks noGrp="1" noChangeArrowheads="1"/>
          </p:cNvSpPr>
          <p:nvPr>
            <p:ph type="body" sz="half" idx="1"/>
          </p:nvPr>
        </p:nvSpPr>
        <p:spPr>
          <a:xfrm>
            <a:off x="982355" y="1632285"/>
            <a:ext cx="10218821" cy="4519613"/>
          </a:xfrm>
        </p:spPr>
        <p:txBody>
          <a:bodyPr/>
          <a:lstStyle/>
          <a:p>
            <a:pPr marL="457200" lvl="1" indent="0" eaLnBrk="1" hangingPunct="1"/>
            <a:endParaRPr lang="en-US" sz="2200" b="1" dirty="0">
              <a:solidFill>
                <a:srgbClr val="320000"/>
              </a:solidFill>
              <a:latin typeface="Times New Roman" pitchFamily="18" charset="0"/>
            </a:endParaRPr>
          </a:p>
          <a:p>
            <a:pPr marL="457200" lvl="1" indent="0" eaLnBrk="1" hangingPunct="1"/>
            <a:endParaRPr lang="en-US" sz="2200" b="1" dirty="0">
              <a:solidFill>
                <a:srgbClr val="320000"/>
              </a:solidFill>
              <a:latin typeface="Times New Roman" pitchFamily="18" charset="0"/>
            </a:endParaRPr>
          </a:p>
          <a:p>
            <a:pPr marL="457200" lvl="1" indent="0" eaLnBrk="1" hangingPunct="1"/>
            <a:r>
              <a:rPr lang="en-US" sz="2200" b="1" dirty="0">
                <a:solidFill>
                  <a:srgbClr val="420000"/>
                </a:solidFill>
                <a:latin typeface="Times New Roman" pitchFamily="18" charset="0"/>
              </a:rPr>
              <a:t>“ It’s not what you look at that matters, it’s what you see.” </a:t>
            </a:r>
          </a:p>
          <a:p>
            <a:pPr marL="457200" lvl="1" indent="0" eaLnBrk="1" hangingPunct="1"/>
            <a:r>
              <a:rPr lang="en-US" sz="2200" b="1" dirty="0">
                <a:solidFill>
                  <a:srgbClr val="420000"/>
                </a:solidFill>
                <a:latin typeface="Times New Roman" pitchFamily="18" charset="0"/>
              </a:rPr>
              <a:t>						H D Thoreau</a:t>
            </a:r>
          </a:p>
          <a:p>
            <a:pPr marL="457200" lvl="1" indent="0" eaLnBrk="1" hangingPunct="1"/>
            <a:endParaRPr lang="en-US" sz="2200" b="1" dirty="0">
              <a:solidFill>
                <a:srgbClr val="420000"/>
              </a:solidFill>
              <a:latin typeface="Times New Roman" pitchFamily="18" charset="0"/>
            </a:endParaRPr>
          </a:p>
          <a:p>
            <a:pPr marL="457200" lvl="1" indent="0" eaLnBrk="1" hangingPunct="1"/>
            <a:r>
              <a:rPr lang="en-US" sz="2200" b="1" dirty="0">
                <a:solidFill>
                  <a:srgbClr val="420000"/>
                </a:solidFill>
                <a:latin typeface="Times New Roman" pitchFamily="18" charset="0"/>
              </a:rPr>
              <a:t>“ Knowledge is knowing a tomato is a vegetable, Wisdom is knowing not to put it in a fruit salad.” </a:t>
            </a:r>
          </a:p>
          <a:p>
            <a:pPr marL="457200" lvl="1" indent="0" eaLnBrk="1" hangingPunct="1"/>
            <a:r>
              <a:rPr lang="en-US" sz="2200" b="1" dirty="0">
                <a:solidFill>
                  <a:srgbClr val="420000"/>
                </a:solidFill>
                <a:latin typeface="Times New Roman" pitchFamily="18" charset="0"/>
              </a:rPr>
              <a:t>						Brian O’Driscoll</a:t>
            </a:r>
          </a:p>
        </p:txBody>
      </p:sp>
    </p:spTree>
    <p:extLst>
      <p:ext uri="{BB962C8B-B14F-4D97-AF65-F5344CB8AC3E}">
        <p14:creationId xmlns:p14="http://schemas.microsoft.com/office/powerpoint/2010/main" val="2683444012"/>
      </p:ext>
    </p:extLst>
  </p:cSld>
  <p:clrMapOvr>
    <a:masterClrMapping/>
  </p:clrMapOvr>
</p:sld>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1856</TotalTime>
  <Words>1016</Words>
  <Application>Microsoft Office PowerPoint</Application>
  <PresentationFormat>Widescreen</PresentationFormat>
  <Paragraphs>196</Paragraphs>
  <Slides>20</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Aptos</vt:lpstr>
      <vt:lpstr>Arial</vt:lpstr>
      <vt:lpstr>Calibri</vt:lpstr>
      <vt:lpstr>Georgia Pro Semibold</vt:lpstr>
      <vt:lpstr>Times New Roman</vt:lpstr>
      <vt:lpstr>1_Office Theme</vt:lpstr>
      <vt:lpstr>Office Theme</vt:lpstr>
      <vt:lpstr>PowerPoint Presentation</vt:lpstr>
      <vt:lpstr>Production </vt:lpstr>
      <vt:lpstr>The Winery Laboratory</vt:lpstr>
      <vt:lpstr>Lab Equipment</vt:lpstr>
      <vt:lpstr>The Winery Laboratory</vt:lpstr>
      <vt:lpstr>Analysis Flow Chart</vt:lpstr>
      <vt:lpstr>PowerPoint Presentation</vt:lpstr>
      <vt:lpstr>Faults</vt:lpstr>
      <vt:lpstr>PowerPoint Presentation</vt:lpstr>
      <vt:lpstr>Fruit Quality</vt:lpstr>
      <vt:lpstr>Pre-Harvest Sanitation</vt:lpstr>
      <vt:lpstr>PowerPoint Presentation</vt:lpstr>
      <vt:lpstr>PowerPoint Presentation</vt:lpstr>
      <vt:lpstr>PowerPoint Presentation</vt:lpstr>
      <vt:lpstr>Cleaning vs. sanitation</vt:lpstr>
      <vt:lpstr>Sanitation Options</vt:lpstr>
      <vt:lpstr>Fermentation Management</vt:lpstr>
      <vt:lpstr>PowerPoint Presentation</vt:lpstr>
      <vt:lpstr>Blending, Filtration, Fining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Meggitt</dc:creator>
  <cp:lastModifiedBy>Andrew Meggitt</cp:lastModifiedBy>
  <cp:revision>60</cp:revision>
  <cp:lastPrinted>2025-01-13T17:28:17Z</cp:lastPrinted>
  <dcterms:created xsi:type="dcterms:W3CDTF">2024-12-02T16:50:13Z</dcterms:created>
  <dcterms:modified xsi:type="dcterms:W3CDTF">2025-01-13T23:25:45Z</dcterms:modified>
</cp:coreProperties>
</file>